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83" r:id="rId2"/>
    <p:sldId id="286" r:id="rId3"/>
    <p:sldId id="297" r:id="rId4"/>
    <p:sldId id="299" r:id="rId5"/>
    <p:sldId id="300" r:id="rId6"/>
    <p:sldId id="285" r:id="rId7"/>
    <p:sldId id="287" r:id="rId8"/>
    <p:sldId id="288" r:id="rId9"/>
    <p:sldId id="293" r:id="rId10"/>
    <p:sldId id="290" r:id="rId11"/>
    <p:sldId id="298" r:id="rId12"/>
    <p:sldId id="301" r:id="rId13"/>
    <p:sldId id="302" r:id="rId14"/>
    <p:sldId id="294" r:id="rId15"/>
    <p:sldId id="305" r:id="rId16"/>
    <p:sldId id="303" r:id="rId17"/>
    <p:sldId id="304" r:id="rId18"/>
    <p:sldId id="295" r:id="rId19"/>
    <p:sldId id="296" r:id="rId20"/>
    <p:sldId id="306" r:id="rId21"/>
    <p:sldId id="259" r:id="rId22"/>
    <p:sldId id="307" r:id="rId23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05A"/>
    <a:srgbClr val="3A596E"/>
    <a:srgbClr val="37566C"/>
    <a:srgbClr val="000609"/>
    <a:srgbClr val="FF0066"/>
    <a:srgbClr val="000913"/>
    <a:srgbClr val="FF9966"/>
    <a:srgbClr val="FF00FF"/>
    <a:srgbClr val="000910"/>
    <a:srgbClr val="29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 autoAdjust="0"/>
    <p:restoredTop sz="62017" autoAdjust="0"/>
  </p:normalViewPr>
  <p:slideViewPr>
    <p:cSldViewPr snapToGrid="0">
      <p:cViewPr varScale="1">
        <p:scale>
          <a:sx n="75" d="100"/>
          <a:sy n="75" d="100"/>
        </p:scale>
        <p:origin x="17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593A4CE-C54D-46EA-AA40-B3866E5940C7}" type="datetimeFigureOut">
              <a:rPr lang="it-IT"/>
              <a:pPr>
                <a:defRPr/>
              </a:pPr>
              <a:t>19/01/17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FC4E186-BF81-445C-9A66-6A76DE75420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617FA-D0CA-405D-9F3D-CEB54B715853}" type="datetimeFigureOut">
              <a:rPr lang="it-IT"/>
              <a:pPr>
                <a:defRPr/>
              </a:pPr>
              <a:t>19/01/17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096444-12E2-4730-84D1-A2707DEDD26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678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Smart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start up company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2014 from the idea of Carlo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Sciuto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Pierluigi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Buttiglieri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Smart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solve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parking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availability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new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camera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street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monitor parking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streets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status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parking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from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occupied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it-IT" b="0" dirty="0" smtClean="0">
              <a:effectLst/>
            </a:endParaRPr>
          </a:p>
          <a:p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common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the world, so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solve for a startup.</a:t>
            </a:r>
            <a:endParaRPr lang="it-IT" dirty="0" smtClean="0"/>
          </a:p>
          <a:p>
            <a:pPr rtl="0"/>
            <a:endParaRPr lang="it-IT" b="0" dirty="0" smtClean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37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After</a:t>
            </a:r>
            <a:r>
              <a:rPr lang="it-IT" baseline="0" dirty="0" smtClean="0"/>
              <a:t> 2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 of hard work,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solution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work </a:t>
            </a:r>
            <a:r>
              <a:rPr lang="it-IT" baseline="0" dirty="0" err="1" smtClean="0"/>
              <a:t>well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Living Lab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in Cittadella.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80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AISEE box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IoT</a:t>
            </a:r>
            <a:r>
              <a:rPr lang="it-IT" dirty="0" smtClean="0"/>
              <a:t> </a:t>
            </a:r>
            <a:r>
              <a:rPr lang="it-IT" dirty="0" err="1" smtClean="0"/>
              <a:t>device</a:t>
            </a:r>
            <a:r>
              <a:rPr lang="it-IT" dirty="0" smtClean="0"/>
              <a:t>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 on Nvidia </a:t>
            </a:r>
            <a:r>
              <a:rPr lang="it-IT" baseline="0" dirty="0" err="1" smtClean="0"/>
              <a:t>Jetson</a:t>
            </a:r>
            <a:r>
              <a:rPr lang="it-IT" baseline="0" dirty="0" smtClean="0"/>
              <a:t> TX1 SOM.</a:t>
            </a: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full control of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create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OS. 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first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preferred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scratch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 From Scratch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Nvidia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moment,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fontAlgn="base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use the CUDA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create a Linux From Scratch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16.04;</a:t>
            </a: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ABI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compatibility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2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doesn’t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ARM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X86, so compilation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LFS.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X86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CISC, a complete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RISC,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for X86,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generation a new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set, so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compile time,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consumption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predecessor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Linux Distributor for X86,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compatibility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compilation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X86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i7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CFLAGS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it-IT" b="0" dirty="0" smtClean="0">
              <a:effectLst/>
            </a:endParaRPr>
          </a:p>
          <a:p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i7 processor.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Core 16.04 LTS,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/arm64,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 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customizations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057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System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update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dangerous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e.g.  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create firmware images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scripts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download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and to package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patch code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u-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 the scripts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Nvidia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BSP.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create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toolchain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cross-compilation,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to test the software.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6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can go in </a:t>
            </a:r>
            <a:r>
              <a:rPr lang="it-IT" dirty="0" err="1" smtClean="0"/>
              <a:t>details</a:t>
            </a:r>
            <a:r>
              <a:rPr lang="it-IT" dirty="0" smtClean="0"/>
              <a:t> of the Architecture</a:t>
            </a:r>
          </a:p>
          <a:p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high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diagram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describe</a:t>
            </a:r>
            <a:r>
              <a:rPr lang="it-IT" baseline="0" dirty="0" smtClean="0"/>
              <a:t> 3 macro </a:t>
            </a:r>
            <a:r>
              <a:rPr lang="it-IT" baseline="0" dirty="0" err="1" smtClean="0"/>
              <a:t>block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architecture</a:t>
            </a:r>
            <a:r>
              <a:rPr lang="it-IT" baseline="0" dirty="0" smtClean="0"/>
              <a:t>:</a:t>
            </a:r>
          </a:p>
          <a:p>
            <a:endParaRPr lang="it-IT" baseline="0" dirty="0" smtClean="0"/>
          </a:p>
          <a:p>
            <a:r>
              <a:rPr lang="it-IT" baseline="0" dirty="0" smtClean="0"/>
              <a:t>The first </a:t>
            </a:r>
            <a:r>
              <a:rPr lang="it-IT" baseline="0" dirty="0" err="1" smtClean="0"/>
              <a:t>block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responsible</a:t>
            </a:r>
            <a:r>
              <a:rPr lang="it-IT" baseline="0" dirty="0" smtClean="0"/>
              <a:t> to (blue):</a:t>
            </a:r>
          </a:p>
          <a:p>
            <a:r>
              <a:rPr lang="it-IT" baseline="0" dirty="0" smtClean="0"/>
              <a:t>      </a:t>
            </a:r>
            <a:r>
              <a:rPr lang="it-IT" baseline="0" dirty="0" err="1" smtClean="0"/>
              <a:t>Updates</a:t>
            </a:r>
            <a:r>
              <a:rPr lang="it-IT" baseline="0" dirty="0" smtClean="0"/>
              <a:t> parking </a:t>
            </a:r>
            <a:r>
              <a:rPr lang="it-IT" baseline="0" dirty="0" err="1" smtClean="0"/>
              <a:t>spaces</a:t>
            </a:r>
            <a:r>
              <a:rPr lang="it-IT" baseline="0" dirty="0" smtClean="0"/>
              <a:t> status</a:t>
            </a:r>
          </a:p>
          <a:p>
            <a:r>
              <a:rPr lang="it-IT" baseline="0" dirty="0" smtClean="0"/>
              <a:t>The </a:t>
            </a:r>
            <a:r>
              <a:rPr lang="it-IT" baseline="0" dirty="0" err="1" smtClean="0"/>
              <a:t>second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block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responsible</a:t>
            </a:r>
            <a:r>
              <a:rPr lang="it-IT" baseline="0" dirty="0" smtClean="0"/>
              <a:t> to (</a:t>
            </a:r>
            <a:r>
              <a:rPr lang="it-IT" baseline="0" dirty="0" err="1" smtClean="0"/>
              <a:t>red</a:t>
            </a:r>
            <a:r>
              <a:rPr lang="it-IT" baseline="0" dirty="0" smtClean="0"/>
              <a:t>):</a:t>
            </a:r>
          </a:p>
          <a:p>
            <a:r>
              <a:rPr lang="it-IT" baseline="0" dirty="0" smtClean="0"/>
              <a:t>      </a:t>
            </a:r>
            <a:r>
              <a:rPr lang="it-IT" baseline="0" dirty="0" err="1" smtClean="0"/>
              <a:t>authenticate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send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user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secure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request</a:t>
            </a:r>
            <a:r>
              <a:rPr lang="it-IT" baseline="0" dirty="0" smtClean="0"/>
              <a:t> the information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parking </a:t>
            </a:r>
            <a:r>
              <a:rPr lang="it-IT" baseline="0" dirty="0" err="1" smtClean="0"/>
              <a:t>spaces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his</a:t>
            </a:r>
            <a:r>
              <a:rPr lang="it-IT" baseline="0" dirty="0" smtClean="0"/>
              <a:t> position.</a:t>
            </a:r>
          </a:p>
          <a:p>
            <a:r>
              <a:rPr lang="it-IT" baseline="0" dirty="0" smtClean="0"/>
              <a:t>     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user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connected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websocket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receive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realtime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updates</a:t>
            </a:r>
            <a:r>
              <a:rPr lang="it-IT" baseline="0" dirty="0" smtClean="0"/>
              <a:t> of parking status.</a:t>
            </a:r>
          </a:p>
          <a:p>
            <a:r>
              <a:rPr lang="it-IT" baseline="0" dirty="0" smtClean="0"/>
              <a:t>The </a:t>
            </a:r>
            <a:r>
              <a:rPr lang="it-IT" baseline="0" dirty="0" err="1" smtClean="0"/>
              <a:t>third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block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responsible</a:t>
            </a:r>
            <a:r>
              <a:rPr lang="it-IT" baseline="0" dirty="0" smtClean="0"/>
              <a:t> to (green):</a:t>
            </a:r>
          </a:p>
          <a:p>
            <a:r>
              <a:rPr lang="it-IT" baseline="0" dirty="0" smtClean="0"/>
              <a:t>    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AISEE box, software update and </a:t>
            </a:r>
            <a:r>
              <a:rPr lang="it-IT" baseline="0" dirty="0" err="1" smtClean="0"/>
              <a:t>recovery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updates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      </a:t>
            </a:r>
          </a:p>
          <a:p>
            <a:endParaRPr lang="it-IT" baseline="0" dirty="0" smtClean="0"/>
          </a:p>
          <a:p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Backend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serverless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Amazon Web Services.</a:t>
            </a:r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39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AWS,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DynamoDB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nosql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service</a:t>
            </a:r>
            <a:endParaRPr lang="it-IT" b="0" dirty="0" smtClean="0">
              <a:effectLst/>
            </a:endParaRPr>
          </a:p>
          <a:p>
            <a:pPr rtl="0"/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Lambda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create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serverless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scripts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cache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cluster) to cache data and pass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beanstalk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container service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create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websocket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service).</a:t>
            </a:r>
            <a:endParaRPr lang="it-IT" b="0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AWS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X.509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backend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API gateway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api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lambda .</a:t>
            </a:r>
            <a:endParaRPr lang="it-IT" b="0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S3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firmwares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Cognito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authenticate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endParaRPr lang="it-IT" b="0" dirty="0" smtClean="0">
              <a:effectLst/>
            </a:endParaRPr>
          </a:p>
          <a:p>
            <a:r>
              <a:rPr lang="it-IT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EC2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instatiate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debug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VM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832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parksmart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pPr rtl="0" fontAlgn="base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Admins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Installers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Inspectors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a service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AWS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Cognito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use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permissions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with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credentials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provider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parksmart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companies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inspector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 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parksmart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mobile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credentials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pPr rtl="0" fontAlgn="base"/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: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secret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secret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cognito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6 hours (5760 bit -&gt; 720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create a company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inside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inspector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status for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inside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geographical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 of the companies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work.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2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mobile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information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parking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position.</a:t>
            </a:r>
            <a:endParaRPr lang="it-IT" b="0" dirty="0" smtClean="0">
              <a:effectLst/>
            </a:endParaRPr>
          </a:p>
          <a:p>
            <a:endParaRPr lang="it-IT" baseline="0" dirty="0" smtClean="0"/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serverless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 gateway + lambda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zero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management. 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api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secret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freshness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warranty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AWS,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it-IT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a set of a security policy)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58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diagram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described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how</a:t>
            </a:r>
            <a:r>
              <a:rPr lang="it-IT" baseline="0" dirty="0" smtClean="0"/>
              <a:t> AISEE </a:t>
            </a:r>
            <a:r>
              <a:rPr lang="it-IT" baseline="0" dirty="0" err="1" smtClean="0"/>
              <a:t>communicate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Backend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using</a:t>
            </a:r>
            <a:r>
              <a:rPr lang="it-IT" baseline="0" dirty="0" smtClean="0"/>
              <a:t> AWS </a:t>
            </a:r>
            <a:r>
              <a:rPr lang="it-IT" baseline="0" dirty="0" err="1" smtClean="0"/>
              <a:t>IoT</a:t>
            </a:r>
            <a:r>
              <a:rPr lang="it-IT" baseline="0" dirty="0" smtClean="0"/>
              <a:t> and X.509 </a:t>
            </a:r>
            <a:r>
              <a:rPr lang="it-IT" baseline="0" dirty="0" err="1" smtClean="0"/>
              <a:t>certificates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SSH service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firmware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disabled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production.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daemon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C++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client for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Backend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client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X.509 certificate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Backend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daemon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subscriber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MQTT, over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X.509 certificate. 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AWS, the broker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certificate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policy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do:</a:t>
            </a:r>
            <a:endParaRPr lang="it-IT" b="0" dirty="0" smtClean="0">
              <a:effectLst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id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connection.</a:t>
            </a: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subscribe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messages</a:t>
            </a:r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baseline="0" dirty="0" err="1" smtClean="0"/>
              <a:t>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important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underline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 </a:t>
            </a:r>
            <a:r>
              <a:rPr lang="it-IT" baseline="0" dirty="0" err="1" smtClean="0"/>
              <a:t>subscriber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receive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messages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action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034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camera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on the AISEE box take a frame,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elaborates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AISEE,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endParaRPr lang="it-IT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Parkspace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position, status </a:t>
            </a:r>
          </a:p>
          <a:p>
            <a:pPr rtl="0"/>
            <a:endParaRPr lang="it-IT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 to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backand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no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(human) can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21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baseline="0" dirty="0" smtClean="0"/>
              <a:t> team!</a:t>
            </a: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959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notificate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geographical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with high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geographical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geohash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geohash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position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 bit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(40 bits)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bits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inside an area of 1,2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kilometers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45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design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solve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fast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way.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competitors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plunged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inside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asphalt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information: parking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not-empty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dirty="0" smtClean="0"/>
              <a:t/>
            </a:r>
            <a:br>
              <a:rPr lang="it-IT" dirty="0" smtClean="0"/>
            </a:b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Trento's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city.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Trentino),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celsius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don't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batteries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expensive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multi-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computer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rtl="0"/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can:</a:t>
            </a:r>
            <a:endParaRPr lang="it-IT" b="0" dirty="0" smtClean="0">
              <a:effectLst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a public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streets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public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estimate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festival,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for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generate 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ER.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76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49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63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competitors use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camera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video streaming from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elaborates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b="0" dirty="0" smtClean="0">
              <a:effectLst/>
            </a:endParaRPr>
          </a:p>
          <a:p>
            <a:pPr rtl="0"/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disruptive way,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camera to elaborate video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realtime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JSON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over internet,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use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narrowband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 broadband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it-IT" b="0" dirty="0" smtClean="0">
              <a:effectLst/>
            </a:endParaRPr>
          </a:p>
          <a:p>
            <a:pPr rtl="0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it-IT" b="0" dirty="0" smtClean="0">
              <a:effectLst/>
            </a:endParaRP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bandwidth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95%!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don't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or video</a:t>
            </a:r>
          </a:p>
          <a:p>
            <a:pPr rtl="0" fontAlgn="base"/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elaborating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video/images in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intelligence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(machine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privacy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don't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elaborations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watching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to monitor the parking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1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made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investments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useful</a:t>
            </a:r>
            <a:r>
              <a:rPr lang="it-IT" baseline="0" dirty="0" smtClean="0"/>
              <a:t> to do R&amp;D and to test the </a:t>
            </a:r>
            <a:r>
              <a:rPr lang="it-IT" baseline="0" dirty="0" err="1" smtClean="0"/>
              <a:t>platform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In </a:t>
            </a:r>
            <a:r>
              <a:rPr lang="it-IT" baseline="0" dirty="0" err="1" smtClean="0"/>
              <a:t>particular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invested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sponsored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PhD</a:t>
            </a:r>
            <a:r>
              <a:rPr lang="it-IT" baseline="0" dirty="0" smtClean="0"/>
              <a:t> Grant on Computer Vision.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62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Patent</a:t>
            </a:r>
            <a:r>
              <a:rPr lang="it-IT" dirty="0" smtClean="0"/>
              <a:t> </a:t>
            </a:r>
            <a:r>
              <a:rPr lang="it-IT" dirty="0" err="1" smtClean="0"/>
              <a:t>application</a:t>
            </a:r>
            <a:r>
              <a:rPr lang="it-IT" dirty="0" smtClean="0"/>
              <a:t> and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 the first </a:t>
            </a:r>
            <a:r>
              <a:rPr lang="it-IT" dirty="0" err="1" smtClean="0"/>
              <a:t>publication</a:t>
            </a:r>
            <a:r>
              <a:rPr lang="it-IT" dirty="0" smtClean="0"/>
              <a:t> in </a:t>
            </a:r>
            <a:r>
              <a:rPr lang="it-IT" dirty="0" err="1" smtClean="0"/>
              <a:t>collaboration</a:t>
            </a:r>
            <a:r>
              <a:rPr lang="it-IT" dirty="0" smtClean="0"/>
              <a:t> with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Advisors</a:t>
            </a:r>
            <a:r>
              <a:rPr lang="it-IT" dirty="0" smtClean="0"/>
              <a:t> and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student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20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partneship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IPLab</a:t>
            </a:r>
            <a:r>
              <a:rPr lang="it-IT" baseline="0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6444-12E2-4730-84D1-A2707DEDD26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57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BD37F-BE9F-4BAA-A5ED-ADC092B313A3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A9C74-75E8-44F3-B219-463C50B6E3DB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26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7F7C5-B03C-49AE-8D7D-EBA92349FD57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9DB66-475B-442B-82F6-DC1D99F208F0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50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C646F-2A31-44A6-BEF8-673B1C193545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B0FD2-2009-4541-90E8-C70A47CDEA22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33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11561-995C-4497-879D-450F0D6EB999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1A560-E0F3-471C-94C2-1DAEE19AECEC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52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2AF5D-1B1F-4F93-B184-5DBCA29A6F8B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264BC-5473-4EC5-9A4A-39C460268B65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5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B2717-D317-4CB4-BE02-A12FA36D5131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33EAB-1F7C-4D9E-A56E-CA615F70099C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9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D7BC0-90A0-4508-B44E-35415BADA820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CB7-0842-453F-B980-7BF2FF625F9B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71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77D83-592A-40F5-8FBA-944EF6DE0656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D8CB9-465C-4949-BA9E-830AFE58DEEE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42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A2A00-0D54-4EFB-A0CD-D7F4638B1CD0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A7453-DC3B-451B-86BA-D6753B83AD39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86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2F86B-3309-4E86-9A2A-B66771EF36DD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044D1-2AF1-445C-A59C-501965AD250F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44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F1D35-AD40-49C5-AACC-FC713281CA0B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CD82-816A-4471-92E4-09A6409BD361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48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5C646F-2A31-44A6-BEF8-673B1C193545}" type="datetimeFigureOut">
              <a:rPr lang="it-IT" smtClean="0"/>
              <a:pPr>
                <a:defRPr/>
              </a:pPr>
              <a:t>19/01/17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0FD2-2009-4541-90E8-C70A47CDEA22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1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62.jpg"/><Relationship Id="rId7" Type="http://schemas.openxmlformats.org/officeDocument/2006/relationships/image" Target="../media/image63.jpg"/><Relationship Id="rId8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png"/><Relationship Id="rId10" Type="http://schemas.openxmlformats.org/officeDocument/2006/relationships/image" Target="../media/image32.jp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Relationship Id="rId10" Type="http://schemas.openxmlformats.org/officeDocument/2006/relationships/image" Target="../media/image38.jp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jpeg"/><Relationship Id="rId1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67" y="2819357"/>
            <a:ext cx="2276908" cy="10829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56" y="2939429"/>
            <a:ext cx="1884335" cy="8705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64" y="2819356"/>
            <a:ext cx="2873913" cy="108294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83096" y="4174870"/>
            <a:ext cx="42258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spc="300" dirty="0" smtClean="0">
                <a:solidFill>
                  <a:srgbClr val="37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FRONTIER OF URBAN MOBILITY</a:t>
            </a:r>
            <a:endParaRPr lang="it-IT" sz="1200" b="1" spc="300" dirty="0">
              <a:solidFill>
                <a:srgbClr val="3750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39462" y="5807383"/>
            <a:ext cx="49130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smtClean="0">
                <a:solidFill>
                  <a:srgbClr val="37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GIUSEPPE PATANÈ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37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CTO – ICT STRATEGIST</a:t>
            </a:r>
          </a:p>
          <a:p>
            <a:pPr algn="ctr">
              <a:lnSpc>
                <a:spcPct val="150000"/>
              </a:lnSpc>
            </a:pPr>
            <a:r>
              <a:rPr lang="it-IT" sz="1200" dirty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giuseppe.patane@parksmart.it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2" b="24251"/>
          <a:stretch/>
        </p:blipFill>
        <p:spPr>
          <a:xfrm>
            <a:off x="10857900" y="386526"/>
            <a:ext cx="781058" cy="409023"/>
          </a:xfrm>
          <a:prstGeom prst="rect">
            <a:avLst/>
          </a:prstGeom>
          <a:noFill/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21" y="344999"/>
            <a:ext cx="662172" cy="479617"/>
          </a:xfrm>
          <a:prstGeom prst="rect">
            <a:avLst/>
          </a:prstGeom>
          <a:noFill/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21" y="369801"/>
            <a:ext cx="1012566" cy="437567"/>
          </a:xfrm>
          <a:prstGeom prst="rect">
            <a:avLst/>
          </a:prstGeom>
          <a:noFill/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27" y="388119"/>
            <a:ext cx="578939" cy="37647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74790" y="344999"/>
            <a:ext cx="42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on security frameworks</a:t>
            </a:r>
          </a:p>
          <a:p>
            <a:endParaRPr lang="en-US" sz="300" spc="225" dirty="0" smtClean="0">
              <a:solidFill>
                <a:srgbClr val="3850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SECURITY IS THE BOTTOM LINE</a:t>
            </a:r>
            <a:endParaRPr lang="it-IT" sz="1400" b="1" spc="225" dirty="0">
              <a:solidFill>
                <a:srgbClr val="3850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74790" y="1056069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7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ri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8" y="1261520"/>
            <a:ext cx="5485685" cy="27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0" y="4181632"/>
            <a:ext cx="5485683" cy="20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7269708" y="5752858"/>
            <a:ext cx="37110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IPlab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 parking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lots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classify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empty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158556" y="2301001"/>
            <a:ext cx="2071401" cy="1577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72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  <a:r>
              <a:rPr lang="it-IT" sz="7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it-IT" sz="7200" b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74789" y="424631"/>
            <a:ext cx="8154242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100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SOLUTION</a:t>
            </a:r>
            <a:endParaRPr lang="it-IT" sz="2000" b="1" spc="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9" name="Ovale 8"/>
          <p:cNvSpPr/>
          <p:nvPr/>
        </p:nvSpPr>
        <p:spPr>
          <a:xfrm>
            <a:off x="7727408" y="1950025"/>
            <a:ext cx="2933700" cy="29337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425936" y="3625819"/>
            <a:ext cx="1536639" cy="504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7326858" y="5616802"/>
            <a:ext cx="35967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16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74789" y="424631"/>
            <a:ext cx="81542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100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AISEE BOX and PSM OS</a:t>
            </a:r>
            <a:endParaRPr lang="it-IT" sz="2000" b="1" spc="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91" y="3927764"/>
            <a:ext cx="3343176" cy="23480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9" y="1682147"/>
            <a:ext cx="6255328" cy="45214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90" y="1682147"/>
            <a:ext cx="3338268" cy="186641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9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74789" y="424631"/>
            <a:ext cx="81542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100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PSM OS</a:t>
            </a:r>
            <a:endParaRPr lang="it-IT" sz="2000" b="1" spc="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grpSp>
        <p:nvGrpSpPr>
          <p:cNvPr id="33" name="Gruppo 32"/>
          <p:cNvGrpSpPr/>
          <p:nvPr/>
        </p:nvGrpSpPr>
        <p:grpSpPr>
          <a:xfrm>
            <a:off x="1035238" y="4119806"/>
            <a:ext cx="9902608" cy="1520646"/>
            <a:chOff x="1035238" y="4119806"/>
            <a:chExt cx="9902608" cy="1520646"/>
          </a:xfrm>
        </p:grpSpPr>
        <p:sp>
          <p:nvSpPr>
            <p:cNvPr id="34" name="Rettangolo 33"/>
            <p:cNvSpPr/>
            <p:nvPr/>
          </p:nvSpPr>
          <p:spPr>
            <a:xfrm>
              <a:off x="1035238" y="4119806"/>
              <a:ext cx="9902608" cy="1520646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069" y="4248125"/>
              <a:ext cx="1832302" cy="1234979"/>
            </a:xfrm>
            <a:prstGeom prst="rect">
              <a:avLst/>
            </a:prstGeom>
          </p:spPr>
        </p:pic>
        <p:sp>
          <p:nvSpPr>
            <p:cNvPr id="36" name="CasellaDiTesto 35"/>
            <p:cNvSpPr txBox="1"/>
            <p:nvPr/>
          </p:nvSpPr>
          <p:spPr>
            <a:xfrm>
              <a:off x="4980951" y="4645762"/>
              <a:ext cx="24330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AISEE HARDWARE</a:t>
              </a:r>
            </a:p>
            <a:p>
              <a:pPr algn="ctr"/>
              <a:r>
                <a:rPr lang="it-IT" sz="2000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(ARM </a:t>
              </a:r>
              <a:r>
                <a:rPr lang="it-IT" sz="2000" dirty="0" err="1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Based</a:t>
              </a:r>
              <a:r>
                <a:rPr lang="it-IT" sz="2000" dirty="0" smtClean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it-IT" sz="2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626" y="4248125"/>
              <a:ext cx="1832302" cy="1234979"/>
            </a:xfrm>
            <a:prstGeom prst="rect">
              <a:avLst/>
            </a:prstGeom>
          </p:spPr>
        </p:pic>
      </p:grpSp>
      <p:grpSp>
        <p:nvGrpSpPr>
          <p:cNvPr id="38" name="Gruppo 37"/>
          <p:cNvGrpSpPr/>
          <p:nvPr/>
        </p:nvGrpSpPr>
        <p:grpSpPr>
          <a:xfrm>
            <a:off x="1035238" y="3254499"/>
            <a:ext cx="4843049" cy="671071"/>
            <a:chOff x="1035238" y="3254499"/>
            <a:chExt cx="4843049" cy="671071"/>
          </a:xfrm>
        </p:grpSpPr>
        <p:sp>
          <p:nvSpPr>
            <p:cNvPr id="39" name="Rettangolo 38"/>
            <p:cNvSpPr/>
            <p:nvPr/>
          </p:nvSpPr>
          <p:spPr>
            <a:xfrm>
              <a:off x="1035238" y="3254499"/>
              <a:ext cx="4843049" cy="671071"/>
            </a:xfrm>
            <a:prstGeom prst="rect">
              <a:avLst/>
            </a:prstGeom>
            <a:solidFill>
              <a:srgbClr val="37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1756415" y="3389979"/>
              <a:ext cx="3299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PSM RECOVERY SYSTEM</a:t>
              </a:r>
              <a:endParaRPr lang="it-IT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6081486" y="3254499"/>
            <a:ext cx="4856360" cy="671071"/>
            <a:chOff x="6081486" y="3254499"/>
            <a:chExt cx="4856360" cy="671071"/>
          </a:xfrm>
        </p:grpSpPr>
        <p:sp>
          <p:nvSpPr>
            <p:cNvPr id="42" name="Rettangolo 41"/>
            <p:cNvSpPr/>
            <p:nvPr/>
          </p:nvSpPr>
          <p:spPr>
            <a:xfrm>
              <a:off x="6081486" y="3254499"/>
              <a:ext cx="4856360" cy="671071"/>
            </a:xfrm>
            <a:prstGeom prst="rect">
              <a:avLst/>
            </a:prstGeom>
            <a:solidFill>
              <a:srgbClr val="37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6859764" y="3389979"/>
              <a:ext cx="3299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PSM OPERATING SYSTEM</a:t>
              </a:r>
              <a:endParaRPr lang="it-IT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1035238" y="1771402"/>
            <a:ext cx="1495719" cy="1325749"/>
            <a:chOff x="1035238" y="1771402"/>
            <a:chExt cx="1495719" cy="1325749"/>
          </a:xfrm>
        </p:grpSpPr>
        <p:sp>
          <p:nvSpPr>
            <p:cNvPr id="45" name="Rettangolo 44"/>
            <p:cNvSpPr/>
            <p:nvPr/>
          </p:nvSpPr>
          <p:spPr>
            <a:xfrm>
              <a:off x="1035238" y="1771402"/>
              <a:ext cx="1495719" cy="13257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147577" y="1903451"/>
              <a:ext cx="1170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PSM IOT GATEWAY</a:t>
              </a:r>
              <a:endPara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4382568" y="1771402"/>
            <a:ext cx="1495719" cy="1325749"/>
            <a:chOff x="4382568" y="1771402"/>
            <a:chExt cx="1495719" cy="1325749"/>
          </a:xfrm>
        </p:grpSpPr>
        <p:sp>
          <p:nvSpPr>
            <p:cNvPr id="48" name="Rettangolo 47"/>
            <p:cNvSpPr/>
            <p:nvPr/>
          </p:nvSpPr>
          <p:spPr>
            <a:xfrm>
              <a:off x="4382568" y="1771402"/>
              <a:ext cx="1495719" cy="13257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4454954" y="1903451"/>
              <a:ext cx="13509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PSM </a:t>
              </a:r>
            </a:p>
            <a:p>
              <a:r>
                <a:rPr lang="it-IT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COMPUTER VISION MODULE</a:t>
              </a:r>
              <a:endPara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2708903" y="1766873"/>
            <a:ext cx="1495719" cy="1325749"/>
            <a:chOff x="2708903" y="1766873"/>
            <a:chExt cx="1495719" cy="1325749"/>
          </a:xfrm>
        </p:grpSpPr>
        <p:sp>
          <p:nvSpPr>
            <p:cNvPr id="51" name="Rettangolo 50"/>
            <p:cNvSpPr/>
            <p:nvPr/>
          </p:nvSpPr>
          <p:spPr>
            <a:xfrm>
              <a:off x="2708903" y="1766873"/>
              <a:ext cx="1495719" cy="13257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2794971" y="1903451"/>
              <a:ext cx="1331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PSM SOFTWARE UPDATE MANAGER</a:t>
              </a:r>
              <a:endPara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8552638" y="1768089"/>
            <a:ext cx="2362663" cy="1325749"/>
            <a:chOff x="8552638" y="1768089"/>
            <a:chExt cx="2362663" cy="1325749"/>
          </a:xfrm>
        </p:grpSpPr>
        <p:sp>
          <p:nvSpPr>
            <p:cNvPr id="54" name="Rettangolo 53"/>
            <p:cNvSpPr/>
            <p:nvPr/>
          </p:nvSpPr>
          <p:spPr>
            <a:xfrm>
              <a:off x="8552638" y="1768089"/>
              <a:ext cx="2362663" cy="13257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8750626" y="1903451"/>
              <a:ext cx="19464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PSM </a:t>
              </a:r>
              <a:r>
                <a:rPr lang="it-IT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RECOVERY </a:t>
              </a:r>
              <a:r>
                <a:rPr lang="it-IT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&amp; SOFTWARE UPDATE  MANAGER</a:t>
              </a: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6084888" y="1762344"/>
            <a:ext cx="2261149" cy="1325749"/>
            <a:chOff x="6084888" y="1762344"/>
            <a:chExt cx="2261149" cy="1325749"/>
          </a:xfrm>
        </p:grpSpPr>
        <p:sp>
          <p:nvSpPr>
            <p:cNvPr id="57" name="Rettangolo 56"/>
            <p:cNvSpPr/>
            <p:nvPr/>
          </p:nvSpPr>
          <p:spPr>
            <a:xfrm>
              <a:off x="6084888" y="1762344"/>
              <a:ext cx="2261149" cy="13257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6239048" y="1903451"/>
              <a:ext cx="1940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PSM </a:t>
              </a:r>
            </a:p>
            <a:p>
              <a:r>
                <a:rPr lang="it-IT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IOT GATEWAY</a:t>
              </a:r>
              <a:endParaRPr lang="it-IT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ttangolo 5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7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68746" y="189379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File System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structure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support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charset="0"/>
              </a:rPr>
              <a:t>two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firmware images: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charset="0"/>
              </a:rPr>
              <a:t>one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recovery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and firmware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updates</a:t>
            </a: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charset="0"/>
              </a:rPr>
              <a:t>one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with full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system</a:t>
            </a: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charset="0"/>
              </a:rPr>
              <a:t>one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partition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certificates</a:t>
            </a: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charset="0"/>
              </a:rPr>
              <a:t>one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partition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for Computer Vision software and data</a:t>
            </a:r>
            <a:endParaRPr lang="it-IT" b="0" i="0" u="none" strike="noStrike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4789" y="424631"/>
            <a:ext cx="81542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100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PSM OS </a:t>
            </a:r>
            <a:r>
              <a:rPr lang="it-IT" sz="2000" b="1" spc="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2000" b="1" spc="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 SYSTEM STRUCTURE</a:t>
            </a:r>
            <a:endParaRPr lang="it-IT" sz="2000" b="1" spc="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22" name="Rettangolo 21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637412" y="2247456"/>
            <a:ext cx="2509526" cy="3415896"/>
            <a:chOff x="1637412" y="2247456"/>
            <a:chExt cx="2509526" cy="3415896"/>
          </a:xfrm>
        </p:grpSpPr>
        <p:sp>
          <p:nvSpPr>
            <p:cNvPr id="23" name="Rettangolo 22"/>
            <p:cNvSpPr/>
            <p:nvPr/>
          </p:nvSpPr>
          <p:spPr>
            <a:xfrm>
              <a:off x="1637412" y="4863133"/>
              <a:ext cx="250952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spc="14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One for recovery and firmware updates</a:t>
              </a:r>
              <a:r>
                <a:rPr lang="en-US" sz="1400" spc="14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en-US" sz="1400" spc="14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en-US" sz="700" spc="14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spc="14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One with full system</a:t>
              </a:r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2063823" y="2247456"/>
              <a:ext cx="1440232" cy="1440232"/>
              <a:chOff x="1520275" y="2387218"/>
              <a:chExt cx="1440232" cy="1440232"/>
            </a:xfrm>
          </p:grpSpPr>
          <p:sp>
            <p:nvSpPr>
              <p:cNvPr id="25" name="Rettangolo 24"/>
              <p:cNvSpPr/>
              <p:nvPr/>
            </p:nvSpPr>
            <p:spPr>
              <a:xfrm>
                <a:off x="1981444" y="2670090"/>
                <a:ext cx="5540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4800" b="1" spc="143" dirty="0" smtClean="0">
                    <a:solidFill>
                      <a:srgbClr val="00B0F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1520275" y="2387218"/>
                <a:ext cx="1440232" cy="1440232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Rettangolo 27"/>
            <p:cNvSpPr/>
            <p:nvPr/>
          </p:nvSpPr>
          <p:spPr>
            <a:xfrm>
              <a:off x="1943571" y="4016747"/>
              <a:ext cx="1680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spc="143" dirty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FIRMWARE </a:t>
              </a:r>
            </a:p>
            <a:p>
              <a:pPr algn="ctr"/>
              <a:r>
                <a:rPr lang="it-IT" b="1" spc="143" dirty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IMAGE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5194241" y="2210942"/>
            <a:ext cx="1879832" cy="2729135"/>
            <a:chOff x="5194241" y="2210942"/>
            <a:chExt cx="1879832" cy="2729135"/>
          </a:xfrm>
        </p:grpSpPr>
        <p:grpSp>
          <p:nvGrpSpPr>
            <p:cNvPr id="29" name="Gruppo 28"/>
            <p:cNvGrpSpPr/>
            <p:nvPr/>
          </p:nvGrpSpPr>
          <p:grpSpPr>
            <a:xfrm>
              <a:off x="5414041" y="2210942"/>
              <a:ext cx="1440232" cy="1440232"/>
              <a:chOff x="3804177" y="2387218"/>
              <a:chExt cx="1440232" cy="1440232"/>
            </a:xfrm>
          </p:grpSpPr>
          <p:sp>
            <p:nvSpPr>
              <p:cNvPr id="30" name="Rettangolo 29"/>
              <p:cNvSpPr/>
              <p:nvPr/>
            </p:nvSpPr>
            <p:spPr>
              <a:xfrm>
                <a:off x="4251232" y="2691836"/>
                <a:ext cx="5540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4800" b="1" spc="143" dirty="0" smtClean="0">
                    <a:solidFill>
                      <a:srgbClr val="00B0F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it-IT" sz="2000" b="1" spc="143" dirty="0" smtClean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3804177" y="2387218"/>
                <a:ext cx="1440232" cy="1440232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2" name="Rettangolo 31"/>
            <p:cNvSpPr/>
            <p:nvPr/>
          </p:nvSpPr>
          <p:spPr>
            <a:xfrm>
              <a:off x="5194241" y="4016747"/>
              <a:ext cx="1879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spc="143" dirty="0" smtClean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PARTITION</a:t>
              </a:r>
            </a:p>
            <a:p>
              <a:pPr algn="ctr">
                <a:spcBef>
                  <a:spcPts val="600"/>
                </a:spcBef>
              </a:pPr>
              <a:r>
                <a:rPr lang="it-IT" sz="1400" spc="143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</a:t>
              </a:r>
            </a:p>
            <a:p>
              <a:pPr algn="ctr">
                <a:spcBef>
                  <a:spcPts val="600"/>
                </a:spcBef>
              </a:pPr>
              <a:r>
                <a:rPr lang="it-IT" sz="1400" b="1" spc="143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CERTIFICATES</a:t>
              </a:r>
              <a:endParaRPr lang="it-IT" sz="1400" b="1" spc="143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8254209" y="2167432"/>
            <a:ext cx="2460331" cy="2992190"/>
            <a:chOff x="8254209" y="2167432"/>
            <a:chExt cx="2460331" cy="2992190"/>
          </a:xfrm>
        </p:grpSpPr>
        <p:sp>
          <p:nvSpPr>
            <p:cNvPr id="33" name="Rettangolo 32"/>
            <p:cNvSpPr/>
            <p:nvPr/>
          </p:nvSpPr>
          <p:spPr>
            <a:xfrm>
              <a:off x="8254209" y="4020849"/>
              <a:ext cx="2460331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spc="143" dirty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PARTITION</a:t>
              </a:r>
            </a:p>
            <a:p>
              <a:pPr algn="ctr">
                <a:spcBef>
                  <a:spcPts val="600"/>
                </a:spcBef>
              </a:pPr>
              <a:r>
                <a:rPr lang="it-IT" sz="1400" spc="143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</a:t>
              </a:r>
            </a:p>
            <a:p>
              <a:pPr algn="ctr">
                <a:spcBef>
                  <a:spcPts val="600"/>
                </a:spcBef>
              </a:pPr>
              <a:r>
                <a:rPr lang="it-IT" sz="1400" b="1" spc="143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COMPUTER VISION SOFTWARE AND DATA</a:t>
              </a:r>
              <a:endParaRPr lang="it-IT" sz="1400" b="1" spc="143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4" name="Gruppo 33"/>
            <p:cNvGrpSpPr/>
            <p:nvPr/>
          </p:nvGrpSpPr>
          <p:grpSpPr>
            <a:xfrm>
              <a:off x="8764259" y="2167432"/>
              <a:ext cx="1440232" cy="1440232"/>
              <a:chOff x="6532352" y="2387218"/>
              <a:chExt cx="1440232" cy="1440232"/>
            </a:xfrm>
          </p:grpSpPr>
          <p:sp>
            <p:nvSpPr>
              <p:cNvPr id="35" name="Rettangolo 34"/>
              <p:cNvSpPr/>
              <p:nvPr/>
            </p:nvSpPr>
            <p:spPr>
              <a:xfrm>
                <a:off x="6979407" y="2691836"/>
                <a:ext cx="5540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4800" b="1" spc="143" dirty="0" smtClean="0">
                    <a:solidFill>
                      <a:srgbClr val="00B0F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it-IT" sz="2000" b="1" spc="143" dirty="0" smtClean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6532352" y="2387218"/>
                <a:ext cx="1440232" cy="1440232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224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74790" y="205690"/>
            <a:ext cx="4519182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ARCHITECTURE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0434477" y="379710"/>
            <a:ext cx="1204481" cy="259811"/>
            <a:chOff x="2735882" y="2342973"/>
            <a:chExt cx="6831432" cy="1473564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2" y="1463555"/>
            <a:ext cx="11264168" cy="4786653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2" y="1463555"/>
            <a:ext cx="11264168" cy="4786653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2" y="1463555"/>
            <a:ext cx="11264168" cy="478665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2" y="1463555"/>
            <a:ext cx="11264168" cy="478665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09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74790" y="205690"/>
            <a:ext cx="4519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AWS USED IN PARKSMART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74790" y="850007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>
            <a:off x="10434477" y="379710"/>
            <a:ext cx="1204481" cy="259811"/>
            <a:chOff x="2735882" y="2342973"/>
            <a:chExt cx="6831432" cy="1473564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68" y="1215743"/>
            <a:ext cx="9401494" cy="4896755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1436193" y="2205530"/>
            <a:ext cx="1000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DynamoDB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644141" y="2205530"/>
            <a:ext cx="766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Lambda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9525964" y="2205530"/>
            <a:ext cx="108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Elastic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cache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216582" y="4020514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Elastic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beanstalk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646808" y="4020514"/>
            <a:ext cx="729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AWS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iot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9628312" y="4020514"/>
            <a:ext cx="1048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gateway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779236" y="5973997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S3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646808" y="5973997"/>
            <a:ext cx="740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924130" y="5968893"/>
            <a:ext cx="457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EC2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40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4789" y="205690"/>
            <a:ext cx="6730861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AUTH WITH AWS </a:t>
            </a:r>
            <a:r>
              <a:rPr lang="it-IT" sz="2000" b="1" spc="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2000" b="1" spc="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COGNITO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74790" y="850007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10434477" y="379710"/>
            <a:ext cx="1204481" cy="259811"/>
            <a:chOff x="2735882" y="2342973"/>
            <a:chExt cx="6831432" cy="1473564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59" y="1268314"/>
            <a:ext cx="4470978" cy="50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76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74790" y="850007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10434477" y="379710"/>
            <a:ext cx="1204481" cy="259811"/>
            <a:chOff x="2735882" y="2342973"/>
            <a:chExt cx="6831432" cy="1473564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13" y="1155750"/>
            <a:ext cx="8720775" cy="4987552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74789" y="205690"/>
            <a:ext cx="6730861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AUTH WITH AWS </a:t>
            </a:r>
            <a:r>
              <a:rPr lang="it-IT" sz="2000" b="1" spc="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2000" b="1" spc="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COGNITO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424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84" y="1238790"/>
            <a:ext cx="7083380" cy="484088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74790" y="205690"/>
            <a:ext cx="4519182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IOT GATEWAY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74790" y="850007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/>
          <p:cNvGrpSpPr/>
          <p:nvPr/>
        </p:nvGrpSpPr>
        <p:grpSpPr>
          <a:xfrm>
            <a:off x="10434477" y="379710"/>
            <a:ext cx="1204481" cy="259811"/>
            <a:chOff x="2735882" y="2342973"/>
            <a:chExt cx="6831432" cy="147356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9" name="Rettangolo 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81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74789" y="205690"/>
            <a:ext cx="5594689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NOTIFICATIONS </a:t>
            </a:r>
            <a:r>
              <a:rPr lang="it-IT" sz="2000" b="1" spc="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2000" b="1" spc="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374790" y="850007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/>
          <p:cNvGrpSpPr/>
          <p:nvPr/>
        </p:nvGrpSpPr>
        <p:grpSpPr>
          <a:xfrm>
            <a:off x="10434477" y="379710"/>
            <a:ext cx="1204481" cy="259811"/>
            <a:chOff x="2735882" y="2342973"/>
            <a:chExt cx="6831432" cy="1473564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17" name="Rettangolo 16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8" y="1627066"/>
            <a:ext cx="11264169" cy="36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781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6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23B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02" y="1615449"/>
            <a:ext cx="1503380" cy="14982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52" y="1577993"/>
            <a:ext cx="1542127" cy="15356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5" y="1577993"/>
            <a:ext cx="1542127" cy="15356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95" y="1577993"/>
            <a:ext cx="1542127" cy="15356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74" y="1577993"/>
            <a:ext cx="1540835" cy="15356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30968" y="3203586"/>
            <a:ext cx="1605414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Marco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Sciuto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842591" y="3203586"/>
            <a:ext cx="1605413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Giuseppe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Patanè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064749" y="3203586"/>
            <a:ext cx="1605414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Carlo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Sciuto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CFO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286909" y="3203586"/>
            <a:ext cx="1804212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Pierluigi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Buttiglieri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597330" y="3203586"/>
            <a:ext cx="1604122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Marco Leotta</a:t>
            </a:r>
          </a:p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R&amp;D Manager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74790" y="375191"/>
            <a:ext cx="1533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</a:t>
            </a:r>
            <a:endParaRPr lang="it-IT" sz="2400" b="1" spc="19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81" y="4293430"/>
            <a:ext cx="1022222" cy="10222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2" y="4293430"/>
            <a:ext cx="1022222" cy="10222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1" y="4293429"/>
            <a:ext cx="976497" cy="976497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70939" y="5423120"/>
            <a:ext cx="18354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Sebastiano Battiato</a:t>
            </a:r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 Advisor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54378" y="5423120"/>
            <a:ext cx="18109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Daniele Maio</a:t>
            </a:r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‘’</a:t>
            </a:r>
            <a:r>
              <a:rPr lang="it-IT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Veteran</a:t>
            </a: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’’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166021" y="5423120"/>
            <a:ext cx="160541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Daniele Di Mauro</a:t>
            </a:r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Parksmart</a:t>
            </a:r>
            <a:endParaRPr lang="it-IT" sz="12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</a:t>
            </a: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836750" y="5423120"/>
            <a:ext cx="171541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Francesco Di Franco</a:t>
            </a:r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Back-end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Developer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295900" y="6421438"/>
            <a:ext cx="1600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200" spc="19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8506709" y="5423120"/>
            <a:ext cx="181098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Benedetto Amata</a:t>
            </a:r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0300450" y="5423120"/>
            <a:ext cx="160541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Valeria Sciacca</a:t>
            </a:r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Graphic</a:t>
            </a: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Designer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25" y="4263776"/>
            <a:ext cx="1031665" cy="103166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64" y="4325428"/>
            <a:ext cx="960570" cy="9605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75" y="4325428"/>
            <a:ext cx="944498" cy="944498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80" y="4293431"/>
            <a:ext cx="976496" cy="976496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1784853" y="5423120"/>
            <a:ext cx="18354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Giovanni Farinella</a:t>
            </a:r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 Advisor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374790" y="978795"/>
            <a:ext cx="112641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39" y="479563"/>
            <a:ext cx="1227907" cy="2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6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>
            <a:off x="374790" y="850007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/>
          <p:cNvGrpSpPr/>
          <p:nvPr/>
        </p:nvGrpSpPr>
        <p:grpSpPr>
          <a:xfrm>
            <a:off x="10434477" y="379710"/>
            <a:ext cx="1204481" cy="259811"/>
            <a:chOff x="2735882" y="2342973"/>
            <a:chExt cx="6831432" cy="1473564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17" name="Rettangolo 16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8" y="1627066"/>
            <a:ext cx="11264169" cy="365123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74789" y="205690"/>
            <a:ext cx="5594689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NOTIFICATIONS </a:t>
            </a:r>
            <a:r>
              <a:rPr lang="it-IT" sz="2000" b="1" spc="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2000" b="1" spc="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PRIVACY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092699" y="6324600"/>
            <a:ext cx="1926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70C0"/>
                </a:solidFill>
                <a:latin typeface="+mj-lt"/>
              </a:rPr>
              <a:t>www.parksmart.it</a:t>
            </a:r>
            <a:endParaRPr lang="it-IT" sz="1600" b="1" spc="19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3561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3" y="879710"/>
            <a:ext cx="3262074" cy="7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19714" y="2150186"/>
            <a:ext cx="7818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</a:t>
            </a:r>
            <a:r>
              <a:rPr lang="it-IT" sz="28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sz="28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8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it-IT" sz="28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8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happens</a:t>
            </a:r>
            <a:r>
              <a:rPr lang="it-IT" sz="28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sz="28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</a:t>
            </a:r>
            <a:r>
              <a:rPr lang="it-IT" sz="28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8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r>
              <a:rPr lang="it-IT" sz="28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2800" dirty="0" smtClean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it-IT" sz="28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lang="it-IT" sz="2800" b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looking</a:t>
            </a:r>
            <a:r>
              <a:rPr lang="it-IT" sz="2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parking</a:t>
            </a:r>
            <a:endParaRPr lang="it-IT" sz="2800" b="1" spc="19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955" y="1690524"/>
            <a:ext cx="1656801" cy="402150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89" y="1473050"/>
            <a:ext cx="1537090" cy="88113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1897" y="474440"/>
            <a:ext cx="1745319" cy="88113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30660" y="5715000"/>
            <a:ext cx="11378740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Gotham" panose="02000604030000020004" pitchFamily="50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512" y="4264452"/>
            <a:ext cx="2600220" cy="14475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74 0.00602 L 0.7888 -0.00324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7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18" y="841664"/>
            <a:ext cx="5646964" cy="51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74790" y="424631"/>
            <a:ext cx="4519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COMPETITORS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39" name="Rettangolo 3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2837645" y="5808328"/>
            <a:ext cx="6448023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837645" y="1455270"/>
            <a:ext cx="0" cy="435305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 rot="5400000">
            <a:off x="1171663" y="3477911"/>
            <a:ext cx="2690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INSTALLATION COSTS</a:t>
            </a:r>
            <a:endParaRPr lang="it-IT" sz="1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893972" y="5906352"/>
            <a:ext cx="2425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 COSTS</a:t>
            </a:r>
            <a:endParaRPr lang="it-IT" sz="1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90" y="1211194"/>
            <a:ext cx="1865562" cy="186556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51" y="2543662"/>
            <a:ext cx="1036784" cy="60133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09" y="4015364"/>
            <a:ext cx="1184779" cy="61608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56" y="4444509"/>
            <a:ext cx="1641874" cy="67727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98" y="5121782"/>
            <a:ext cx="1811570" cy="485242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929197" y="1353929"/>
            <a:ext cx="869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585675" y="6003021"/>
            <a:ext cx="737391" cy="340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7101843" y="1922910"/>
            <a:ext cx="2078829" cy="448411"/>
            <a:chOff x="2735882" y="2342973"/>
            <a:chExt cx="6831432" cy="1473564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3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74790" y="424631"/>
            <a:ext cx="4519182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AWARDS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39" name="Rettangolo 3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Shape 2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837" y="4473828"/>
            <a:ext cx="1893899" cy="6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09126" y="2026341"/>
            <a:ext cx="2364038" cy="123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2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7023" y="4066393"/>
            <a:ext cx="2258991" cy="150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2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15540" y="4112014"/>
            <a:ext cx="1970699" cy="1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2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43837" y="2001741"/>
            <a:ext cx="2083200" cy="14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2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40181" y="2167495"/>
            <a:ext cx="2641441" cy="1095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084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74790" y="424631"/>
            <a:ext cx="4519182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39" name="Rettangolo 3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5276" y="2206437"/>
            <a:ext cx="23812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1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8787" y="2339787"/>
            <a:ext cx="23812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1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99973" y="1930405"/>
            <a:ext cx="2016600" cy="131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1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8613" y="4354197"/>
            <a:ext cx="2281599" cy="98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98" y="4106686"/>
            <a:ext cx="2651951" cy="1480672"/>
          </a:xfrm>
          <a:prstGeom prst="rect">
            <a:avLst/>
          </a:prstGeom>
        </p:spPr>
      </p:pic>
      <p:pic>
        <p:nvPicPr>
          <p:cNvPr id="36" name="Shape 19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75277" y="4475107"/>
            <a:ext cx="2381249" cy="74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0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7" y="7574638"/>
            <a:ext cx="653732" cy="51150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23" y="897587"/>
            <a:ext cx="620057" cy="485154"/>
          </a:xfrm>
          <a:prstGeom prst="rect">
            <a:avLst/>
          </a:prstGeom>
        </p:spPr>
      </p:pic>
      <p:sp>
        <p:nvSpPr>
          <p:cNvPr id="56" name="Freccia a destra 55"/>
          <p:cNvSpPr/>
          <p:nvPr/>
        </p:nvSpPr>
        <p:spPr>
          <a:xfrm rot="1687439">
            <a:off x="1198389" y="784343"/>
            <a:ext cx="1721888" cy="456855"/>
          </a:xfrm>
          <a:prstGeom prst="rightArrow">
            <a:avLst>
              <a:gd name="adj1" fmla="val 43488"/>
              <a:gd name="adj2" fmla="val 9385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79802" y="-190501"/>
            <a:ext cx="1155700" cy="74592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8" y="422822"/>
            <a:ext cx="2175846" cy="14305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59985" y="298535"/>
            <a:ext cx="283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endParaRPr lang="it-IT" sz="2400" b="1" spc="190" dirty="0">
              <a:solidFill>
                <a:srgbClr val="3850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74" y="1474262"/>
            <a:ext cx="2710231" cy="400503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98" y="1882378"/>
            <a:ext cx="2152487" cy="31808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4" y="487655"/>
            <a:ext cx="2008722" cy="1287174"/>
          </a:xfrm>
          <a:prstGeom prst="rect">
            <a:avLst/>
          </a:prstGeom>
        </p:spPr>
      </p:pic>
      <p:grpSp>
        <p:nvGrpSpPr>
          <p:cNvPr id="50" name="Gruppo 49"/>
          <p:cNvGrpSpPr/>
          <p:nvPr/>
        </p:nvGrpSpPr>
        <p:grpSpPr>
          <a:xfrm>
            <a:off x="4769888" y="5152485"/>
            <a:ext cx="12038054" cy="1502980"/>
            <a:chOff x="4769888" y="5152485"/>
            <a:chExt cx="12038054" cy="1502980"/>
          </a:xfrm>
        </p:grpSpPr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888" y="5152485"/>
              <a:ext cx="5141031" cy="879915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667" y="5369594"/>
              <a:ext cx="5141031" cy="879915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289" y="5572572"/>
              <a:ext cx="5141031" cy="879915"/>
            </a:xfrm>
            <a:prstGeom prst="rect">
              <a:avLst/>
            </a:prstGeom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911" y="5775550"/>
              <a:ext cx="5141031" cy="879915"/>
            </a:xfrm>
            <a:prstGeom prst="rect">
              <a:avLst/>
            </a:prstGeom>
          </p:spPr>
        </p:pic>
      </p:grpSp>
      <p:pic>
        <p:nvPicPr>
          <p:cNvPr id="58" name="Immagine 5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31" y="5122159"/>
            <a:ext cx="5320815" cy="9106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93" y="4288269"/>
            <a:ext cx="3216813" cy="1603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53" y="5335749"/>
            <a:ext cx="5320815" cy="910686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75" y="5549339"/>
            <a:ext cx="5320815" cy="910686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11" y="5760164"/>
            <a:ext cx="5320815" cy="91068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91" y="4677328"/>
            <a:ext cx="3216813" cy="1603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56583" y="5087307"/>
            <a:ext cx="4138377" cy="69703"/>
          </a:xfrm>
          <a:prstGeom prst="rect">
            <a:avLst/>
          </a:prstGeom>
        </p:spPr>
      </p:pic>
      <p:sp>
        <p:nvSpPr>
          <p:cNvPr id="26" name="Freccia a destra 25"/>
          <p:cNvSpPr/>
          <p:nvPr/>
        </p:nvSpPr>
        <p:spPr>
          <a:xfrm>
            <a:off x="3006988" y="3268810"/>
            <a:ext cx="550984" cy="26728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>
            <a:off x="7611917" y="3268810"/>
            <a:ext cx="550984" cy="26728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605" y="1523494"/>
            <a:ext cx="2716633" cy="37552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83" y="2197151"/>
            <a:ext cx="2590111" cy="174513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1" y="7191347"/>
            <a:ext cx="1682716" cy="26850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36674" y="2848607"/>
            <a:ext cx="155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SERVER</a:t>
            </a:r>
            <a:endParaRPr lang="it-IT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80" y="4865671"/>
            <a:ext cx="1300474" cy="1249201"/>
          </a:xfrm>
          <a:prstGeom prst="rect">
            <a:avLst/>
          </a:prstGeom>
        </p:spPr>
      </p:pic>
      <p:sp>
        <p:nvSpPr>
          <p:cNvPr id="36" name="Freccia a destra 35"/>
          <p:cNvSpPr/>
          <p:nvPr/>
        </p:nvSpPr>
        <p:spPr>
          <a:xfrm rot="5400000">
            <a:off x="5408237" y="4208292"/>
            <a:ext cx="550984" cy="26728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2925594" y="3692666"/>
            <a:ext cx="550984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7569060" y="3679604"/>
            <a:ext cx="550984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V="1">
            <a:off x="5387740" y="4054899"/>
            <a:ext cx="17570" cy="56796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59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15286 0.1571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0221 0.1893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0.4324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2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1.875E-6 -0.4245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18936 L -0.00104 -0.37847 " pathEditMode="relative" rAng="0" ptsTypes="AA">
                                      <p:cBhvr>
                                        <p:cTn id="43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-0.880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2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21852 L -0.00482 -0.886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5525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2.96296E-6 L 2.08333E-6 -0.70995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87871 C 0.0108 -0.84861 0.01185 -0.84028 0.02513 -0.81019 C 0.03424 -0.79098 0.05599 -0.74167 0.05143 -0.71019 C 0.04674 -0.67801 0.03632 -0.65602 0.02708 -0.63704 C 0.0138 -0.60579 -0.0823 -0.63588 -0.09519 -0.60463 " pathEditMode="relative" rAng="0" ptsTypes="AAAAA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26" grpId="0" animBg="1"/>
      <p:bldP spid="35" grpId="0" animBg="1"/>
      <p:bldP spid="8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53429" y="1725837"/>
            <a:ext cx="97905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 </a:t>
            </a:r>
            <a:r>
              <a:rPr lang="it-IT" sz="1600" b="1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PILOT INFRASTRACTURE </a:t>
            </a:r>
            <a:r>
              <a:rPr lang="it-IT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</a:t>
            </a:r>
            <a:r>
              <a:rPr lang="it-IT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Cittadella Universitaria  </a:t>
            </a:r>
            <a:endParaRPr lang="it-IT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300000"/>
              </a:lnSpc>
            </a:pP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SPONSORSHIP A </a:t>
            </a:r>
            <a:r>
              <a:rPr lang="it-IT" sz="1600" b="1" spc="143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</a:t>
            </a:r>
            <a:r>
              <a:rPr lang="it-IT" sz="1600" b="1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GRANT </a:t>
            </a:r>
            <a:r>
              <a:rPr lang="it-IT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</a:t>
            </a:r>
            <a:r>
              <a:rPr lang="it-IT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it-IT" sz="16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it-IT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</a:t>
            </a: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600" b="1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 GPU </a:t>
            </a:r>
            <a:r>
              <a:rPr lang="it-IT" sz="1600" spc="14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it-IT" sz="1600" spc="143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spc="143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spc="143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</a:p>
          <a:p>
            <a:pPr>
              <a:lnSpc>
                <a:spcPct val="250000"/>
              </a:lnSpc>
            </a:pPr>
            <a:r>
              <a:rPr lang="it-IT" sz="1600" b="1" spc="14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 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R&amp;D </a:t>
            </a:r>
            <a:r>
              <a:rPr lang="it-IT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</a:p>
          <a:p>
            <a:pPr>
              <a:lnSpc>
                <a:spcPct val="250000"/>
              </a:lnSpc>
            </a:pPr>
            <a:r>
              <a:rPr lang="it-IT" sz="1600" b="1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EMBEDDED DEVICES </a:t>
            </a:r>
            <a:r>
              <a:rPr lang="it-IT" sz="1600" spc="14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it-IT" sz="1600" b="1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Nvidia TK1</a:t>
            </a:r>
            <a:r>
              <a:rPr lang="it-IT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</a:p>
          <a:p>
            <a:pPr>
              <a:lnSpc>
                <a:spcPct val="250000"/>
              </a:lnSpc>
            </a:pPr>
            <a:r>
              <a:rPr lang="it-IT" sz="1600" b="1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it-IT" sz="1600" b="1" spc="14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EMBEDDED DEVICES 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it-IT" sz="1600" b="1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spc="14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Nvidia </a:t>
            </a:r>
            <a:r>
              <a:rPr lang="it-IT" sz="1600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TX1 </a:t>
            </a:r>
            <a:r>
              <a:rPr lang="it-IT" spc="143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  <a:endParaRPr lang="it-IT" b="1" spc="143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1004272" y="5899596"/>
            <a:ext cx="9842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004272" y="1791887"/>
            <a:ext cx="9842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004272" y="2476505"/>
            <a:ext cx="9842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04272" y="3161123"/>
            <a:ext cx="9842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004272" y="3845741"/>
            <a:ext cx="9842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004272" y="4530359"/>
            <a:ext cx="9842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004272" y="5214977"/>
            <a:ext cx="9842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74790" y="424631"/>
            <a:ext cx="4519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</a:t>
            </a:r>
            <a:r>
              <a:rPr lang="it-IT" sz="2000" b="1" spc="225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2000" b="1" spc="225" dirty="0" err="1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33" name="Rettangolo 32"/>
          <p:cNvSpPr/>
          <p:nvPr/>
        </p:nvSpPr>
        <p:spPr>
          <a:xfrm>
            <a:off x="9200967" y="2526427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it-IT" sz="3200" b="1" spc="6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0k</a:t>
            </a:r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€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9169918" y="1844055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it-IT" sz="3200" b="1" spc="6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5k</a:t>
            </a:r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€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215396" y="3241040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t-IT" sz="3200" b="1" spc="6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5k</a:t>
            </a:r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€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215396" y="3895663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t-IT" sz="3200" b="1" spc="6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5k</a:t>
            </a:r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€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9112242" y="4587423"/>
            <a:ext cx="162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</a:t>
            </a:r>
            <a:r>
              <a:rPr lang="it-IT" sz="3200" b="1" spc="6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5k</a:t>
            </a:r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€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9039230" y="5289312"/>
            <a:ext cx="172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t-IT" sz="3200" b="1" spc="6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3k</a:t>
            </a:r>
            <a:r>
              <a:rPr lang="it-IT" sz="32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€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4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73" y="2098653"/>
            <a:ext cx="738140" cy="65186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323010" y="2034341"/>
            <a:ext cx="3259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APPROCHES FOR PARKING LOTS CLASSIFICATION</a:t>
            </a:r>
            <a:endParaRPr lang="it-IT" sz="2400" b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53339" y="5200367"/>
            <a:ext cx="3313041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 APPLICATION</a:t>
            </a:r>
          </a:p>
          <a:p>
            <a:pPr>
              <a:lnSpc>
                <a:spcPct val="150000"/>
              </a:lnSpc>
            </a:pPr>
            <a:r>
              <a:rPr lang="it-IT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PCT/IB2016/053579 </a:t>
            </a:r>
          </a:p>
          <a:p>
            <a:r>
              <a:rPr lang="it-IT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</a:t>
            </a:r>
            <a:r>
              <a:rPr lang="it-IT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  <a:r>
              <a:rPr lang="it-IT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348768" y="5217237"/>
            <a:ext cx="39932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it-IT" sz="1100" dirty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it-IT" sz="1100" i="1" dirty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Conference on Advanced </a:t>
            </a:r>
            <a:r>
              <a:rPr lang="it-IT" sz="1100" i="1" dirty="0" err="1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Concepts</a:t>
            </a:r>
            <a:r>
              <a:rPr lang="it-IT" sz="1100" i="1" dirty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it-IT" sz="1100" i="1" dirty="0" err="1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Intelligent</a:t>
            </a:r>
            <a:r>
              <a:rPr lang="it-IT" sz="1100" i="1" dirty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Vision Systems</a:t>
            </a:r>
            <a:r>
              <a:rPr lang="it-IT" sz="1100" dirty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pp. 410-418. </a:t>
            </a:r>
            <a:r>
              <a:rPr lang="it-IT" sz="1100" dirty="0" err="1" smtClean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Springer</a:t>
            </a:r>
            <a:r>
              <a:rPr lang="it-IT" sz="1100" dirty="0" smtClean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100" dirty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Publishing, 2016</a:t>
            </a:r>
            <a:r>
              <a:rPr lang="it-IT" sz="1100" dirty="0" smtClean="0">
                <a:solidFill>
                  <a:srgbClr val="3756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1100" dirty="0">
              <a:solidFill>
                <a:srgbClr val="37566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265305" y="2015283"/>
            <a:ext cx="2979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AND METHOD FOR RECOGNITION OF PARKING STALLS AVAILABLE FOR A VEHICLE</a:t>
            </a:r>
            <a:endParaRPr lang="it-IT" sz="2400" b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348768" y="5848322"/>
            <a:ext cx="4159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Mauro </a:t>
            </a:r>
            <a:r>
              <a:rPr 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Daniele, Sebastiano Battiato, Giuseppe </a:t>
            </a:r>
            <a:r>
              <a:rPr lang="it-IT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Patanè</a:t>
            </a:r>
            <a:r>
              <a:rPr 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Marco Leotta, Daniele Maio, and Giovanni M. Farinella.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89" y="2058954"/>
            <a:ext cx="794287" cy="651864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374790" y="424631"/>
            <a:ext cx="4519182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225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RESULTS</a:t>
            </a:r>
            <a:endParaRPr lang="it-IT" sz="2000" b="1" spc="225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25" name="Rettangolo 24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2319533" y="5061717"/>
            <a:ext cx="225423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7426042" y="5050248"/>
            <a:ext cx="225423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26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374789" y="424631"/>
            <a:ext cx="81542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100" dirty="0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PARTICIPATIONS </a:t>
            </a:r>
            <a:r>
              <a:rPr lang="it-IT" sz="2000" b="1" spc="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2000" b="1" spc="100" dirty="0" err="1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Parksmart</a:t>
            </a:r>
            <a:r>
              <a:rPr lang="it-IT" sz="2000" spc="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sz="2000" b="1" spc="100" dirty="0" err="1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IPlab</a:t>
            </a:r>
            <a:endParaRPr lang="it-IT" sz="2000" b="1" spc="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374790" y="1068948"/>
            <a:ext cx="112641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/>
          <p:cNvGrpSpPr/>
          <p:nvPr/>
        </p:nvGrpSpPr>
        <p:grpSpPr>
          <a:xfrm>
            <a:off x="10434477" y="598651"/>
            <a:ext cx="1204481" cy="259811"/>
            <a:chOff x="2735882" y="2342973"/>
            <a:chExt cx="6831432" cy="1473564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2" y="2342973"/>
              <a:ext cx="3098198" cy="1473564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804" y="2477121"/>
              <a:ext cx="2564024" cy="1184629"/>
            </a:xfrm>
            <a:prstGeom prst="rect">
              <a:avLst/>
            </a:prstGeom>
          </p:spPr>
        </p:pic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768" y="2342973"/>
              <a:ext cx="3910546" cy="1473564"/>
            </a:xfrm>
            <a:prstGeom prst="rect">
              <a:avLst/>
            </a:prstGeom>
          </p:spPr>
        </p:pic>
      </p:grpSp>
      <p:sp>
        <p:nvSpPr>
          <p:cNvPr id="34" name="Rettangolo 33"/>
          <p:cNvSpPr/>
          <p:nvPr/>
        </p:nvSpPr>
        <p:spPr>
          <a:xfrm>
            <a:off x="5244409" y="6468459"/>
            <a:ext cx="1703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www.parksmart.it</a:t>
            </a:r>
            <a:endParaRPr lang="it-IT" sz="11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4" y="2898814"/>
            <a:ext cx="1876535" cy="600840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3719045" y="2836173"/>
            <a:ext cx="1916575" cy="823965"/>
            <a:chOff x="188546" y="1450047"/>
            <a:chExt cx="6024150" cy="258987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1534021"/>
              <a:ext cx="3444096" cy="2440054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6" y="1450047"/>
              <a:ext cx="2589874" cy="2589876"/>
            </a:xfrm>
            <a:prstGeom prst="rect">
              <a:avLst/>
            </a:prstGeom>
          </p:spPr>
        </p:pic>
      </p:grpSp>
      <p:pic>
        <p:nvPicPr>
          <p:cNvPr id="35" name="Immagin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7" y="2836173"/>
            <a:ext cx="932827" cy="926211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24" y="2806791"/>
            <a:ext cx="2469534" cy="853347"/>
          </a:xfrm>
          <a:prstGeom prst="rect">
            <a:avLst/>
          </a:prstGeom>
        </p:spPr>
      </p:pic>
      <p:sp>
        <p:nvSpPr>
          <p:cNvPr id="39" name="Rettangolo 38"/>
          <p:cNvSpPr/>
          <p:nvPr/>
        </p:nvSpPr>
        <p:spPr>
          <a:xfrm>
            <a:off x="815150" y="4651454"/>
            <a:ext cx="23204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spc="143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</a:t>
            </a:r>
            <a:r>
              <a:rPr lang="it-IT" sz="1400" b="1" spc="143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Cities</a:t>
            </a:r>
            <a:r>
              <a:rPr lang="it-IT" sz="1400" b="1" spc="143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400" b="1" spc="143" dirty="0" smtClean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200" spc="143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 </a:t>
            </a:r>
            <a:r>
              <a:rPr lang="it-IT" sz="1200" spc="143" dirty="0" err="1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Congress</a:t>
            </a:r>
            <a:endParaRPr lang="it-IT" sz="1200" spc="143" dirty="0" smtClean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881344" y="4452456"/>
            <a:ext cx="195993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3566197" y="4651454"/>
            <a:ext cx="22677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spc="143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Nvidia GPU </a:t>
            </a:r>
          </a:p>
          <a:p>
            <a:r>
              <a:rPr lang="it-IT" sz="1200" spc="143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Conference</a:t>
            </a:r>
            <a:r>
              <a:rPr lang="it-IT" sz="1200" b="1" spc="143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05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2" name="Connettore 1 41"/>
          <p:cNvCxnSpPr/>
          <p:nvPr/>
        </p:nvCxnSpPr>
        <p:spPr>
          <a:xfrm>
            <a:off x="3632391" y="4452031"/>
            <a:ext cx="206521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6713920" y="4651454"/>
            <a:ext cx="16041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spc="143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ACIVS</a:t>
            </a:r>
          </a:p>
          <a:p>
            <a:endParaRPr lang="it-IT" sz="800" b="1" spc="143" dirty="0" smtClean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spc="143" dirty="0" err="1" smtClean="0">
                <a:solidFill>
                  <a:srgbClr val="3850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</a:t>
            </a:r>
            <a:r>
              <a:rPr lang="it-IT" sz="1200" b="1" spc="143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05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4" name="Connettore 1 43"/>
          <p:cNvCxnSpPr/>
          <p:nvPr/>
        </p:nvCxnSpPr>
        <p:spPr>
          <a:xfrm>
            <a:off x="6713920" y="4451606"/>
            <a:ext cx="137599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8814830" y="4651454"/>
            <a:ext cx="1230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spc="143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ICVSS</a:t>
            </a:r>
          </a:p>
        </p:txBody>
      </p:sp>
      <p:cxnSp>
        <p:nvCxnSpPr>
          <p:cNvPr id="46" name="Connettore 1 45"/>
          <p:cNvCxnSpPr/>
          <p:nvPr/>
        </p:nvCxnSpPr>
        <p:spPr>
          <a:xfrm>
            <a:off x="8881024" y="4452456"/>
            <a:ext cx="24695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802271" y="5379173"/>
            <a:ext cx="1926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spc="143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  <a:p>
            <a:endParaRPr lang="it-IT" sz="1100" spc="143" dirty="0" smtClean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100" spc="143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it-IT" sz="1100" spc="143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100" b="1" spc="143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3570244" y="5379173"/>
            <a:ext cx="19266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spc="143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it-IT" sz="1400" b="1" spc="143" dirty="0">
              <a:solidFill>
                <a:srgbClr val="3850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699186" y="5379173"/>
            <a:ext cx="19266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spc="143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it-IT" sz="1400" b="1" spc="143" dirty="0">
              <a:solidFill>
                <a:srgbClr val="3850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8790871" y="5379173"/>
            <a:ext cx="19266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spc="143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it-IT" sz="1400" b="1" spc="143" dirty="0">
              <a:solidFill>
                <a:srgbClr val="3850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91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5733</TotalTime>
  <Words>1408</Words>
  <Application>Microsoft Macintosh PowerPoint</Application>
  <PresentationFormat>Widescreen</PresentationFormat>
  <Paragraphs>313</Paragraphs>
  <Slides>22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Gotham</vt:lpstr>
      <vt:lpstr>Open Sans</vt:lpstr>
      <vt:lpstr>Open Sans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Giuseppe Patanè</cp:lastModifiedBy>
  <cp:revision>166</cp:revision>
  <cp:lastPrinted>2016-05-16T17:02:41Z</cp:lastPrinted>
  <dcterms:created xsi:type="dcterms:W3CDTF">2016-06-20T08:25:22Z</dcterms:created>
  <dcterms:modified xsi:type="dcterms:W3CDTF">2017-01-19T16:51:47Z</dcterms:modified>
</cp:coreProperties>
</file>