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69" r:id="rId2"/>
    <p:sldId id="670" r:id="rId3"/>
    <p:sldId id="674" r:id="rId4"/>
    <p:sldId id="675" r:id="rId5"/>
    <p:sldId id="676" r:id="rId6"/>
    <p:sldId id="731" r:id="rId7"/>
    <p:sldId id="747" r:id="rId8"/>
    <p:sldId id="696" r:id="rId9"/>
    <p:sldId id="692" r:id="rId10"/>
    <p:sldId id="697" r:id="rId11"/>
    <p:sldId id="695" r:id="rId12"/>
    <p:sldId id="666" r:id="rId13"/>
    <p:sldId id="607" r:id="rId14"/>
    <p:sldId id="707" r:id="rId15"/>
    <p:sldId id="708" r:id="rId16"/>
    <p:sldId id="701" r:id="rId17"/>
    <p:sldId id="705" r:id="rId18"/>
    <p:sldId id="709" r:id="rId19"/>
    <p:sldId id="711" r:id="rId20"/>
    <p:sldId id="721" r:id="rId21"/>
    <p:sldId id="768" r:id="rId22"/>
    <p:sldId id="770" r:id="rId23"/>
    <p:sldId id="771" r:id="rId24"/>
    <p:sldId id="712" r:id="rId25"/>
    <p:sldId id="706" r:id="rId26"/>
    <p:sldId id="716" r:id="rId27"/>
    <p:sldId id="72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8CBAD"/>
    <a:srgbClr val="000000"/>
    <a:srgbClr val="512373"/>
    <a:srgbClr val="70AD47"/>
    <a:srgbClr val="A0C80E"/>
    <a:srgbClr val="C7F030"/>
    <a:srgbClr val="FF3300"/>
    <a:srgbClr val="A9D30F"/>
    <a:srgbClr val="29D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0013" autoAdjust="0"/>
  </p:normalViewPr>
  <p:slideViewPr>
    <p:cSldViewPr snapToGrid="0">
      <p:cViewPr varScale="1">
        <p:scale>
          <a:sx n="92" d="100"/>
          <a:sy n="92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9AA72-333A-4746-A0B2-F7F8F7356449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4A23712C-057B-4778-ADC5-652218691C75}">
      <dgm:prSet phldrT="[Testo]" phldr="0" custT="1"/>
      <dgm:spPr>
        <a:ln>
          <a:solidFill>
            <a:srgbClr val="512373"/>
          </a:solidFill>
        </a:ln>
      </dgm:spPr>
      <dgm:t>
        <a:bodyPr/>
        <a:lstStyle/>
        <a:p>
          <a:r>
            <a: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Population of </a:t>
          </a:r>
          <a:r>
            <a:rPr lang="it-IT" sz="16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solutions</a:t>
          </a:r>
          <a:endParaRPr lang="it-IT" sz="16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96A57109-DAA0-49F9-A63B-7A73E66AAA7F}" type="parTrans" cxnId="{AE954986-C144-4ABF-9732-41BDFBFFE3D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6D88B58D-A9D1-4E6C-9AE2-352FBFCD33E8}" type="sibTrans" cxnId="{AE954986-C144-4ABF-9732-41BDFBFFE3D2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8E607AC2-2EB2-4627-B05C-3D5C9D089457}">
      <dgm:prSet phldrT="[Testo]" phldr="0" custT="1"/>
      <dgm:spPr>
        <a:ln>
          <a:solidFill>
            <a:srgbClr val="512373"/>
          </a:solidFill>
        </a:ln>
      </dgm:spPr>
      <dgm:t>
        <a:bodyPr/>
        <a:lstStyle/>
        <a:p>
          <a:r>
            <a:rPr lang="it-IT" sz="16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Parents</a:t>
          </a:r>
          <a:endParaRPr lang="it-IT" sz="16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D0A11F8B-1277-4CF3-B815-E25BE516E7CE}" type="parTrans" cxnId="{7D11ACE4-D7F4-4A1A-BF85-BCD986DBCB24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F90C2E6B-5CA8-41FB-9F75-330626276BC9}" type="sibTrans" cxnId="{7D11ACE4-D7F4-4A1A-BF85-BCD986DBCB24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21D11823-B7D0-4E76-A799-22B60399845A}">
      <dgm:prSet phldrT="[Testo]" phldr="0" custT="1"/>
      <dgm:spPr>
        <a:ln>
          <a:solidFill>
            <a:srgbClr val="512373"/>
          </a:solidFill>
        </a:ln>
      </dgm:spPr>
      <dgm:t>
        <a:bodyPr/>
        <a:lstStyle/>
        <a:p>
          <a:r>
            <a:rPr lang="it-IT" sz="16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Offsprings</a:t>
          </a:r>
          <a:endParaRPr lang="it-IT" sz="16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A0DD88D9-07C5-4270-9E6D-16626542B533}" type="parTrans" cxnId="{54E65B61-3809-4489-B447-75FE2B4D62F6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322DE94A-DC18-4617-BC42-7CDC31B2AC91}" type="sibTrans" cxnId="{54E65B61-3809-4489-B447-75FE2B4D62F6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gm:t>
    </dgm:pt>
    <dgm:pt modelId="{71E238B1-8DB0-4B4A-8069-F731071A1B22}" type="pres">
      <dgm:prSet presAssocID="{5579AA72-333A-4746-A0B2-F7F8F7356449}" presName="cycle" presStyleCnt="0">
        <dgm:presLayoutVars>
          <dgm:dir/>
          <dgm:resizeHandles val="exact"/>
        </dgm:presLayoutVars>
      </dgm:prSet>
      <dgm:spPr/>
    </dgm:pt>
    <dgm:pt modelId="{60DAB63E-369B-43FC-AAA3-EC9F7CAF8CDA}" type="pres">
      <dgm:prSet presAssocID="{4A23712C-057B-4778-ADC5-652218691C75}" presName="node" presStyleLbl="node1" presStyleIdx="0" presStyleCnt="3" custScaleX="75542" custScaleY="66320">
        <dgm:presLayoutVars>
          <dgm:bulletEnabled val="1"/>
        </dgm:presLayoutVars>
      </dgm:prSet>
      <dgm:spPr/>
    </dgm:pt>
    <dgm:pt modelId="{10B65F5C-334D-4D29-977C-4F6D4F03D679}" type="pres">
      <dgm:prSet presAssocID="{4A23712C-057B-4778-ADC5-652218691C75}" presName="spNode" presStyleCnt="0"/>
      <dgm:spPr/>
    </dgm:pt>
    <dgm:pt modelId="{1EAD0125-21E6-4870-AC56-E43768666D9F}" type="pres">
      <dgm:prSet presAssocID="{6D88B58D-A9D1-4E6C-9AE2-352FBFCD33E8}" presName="sibTrans" presStyleLbl="sibTrans1D1" presStyleIdx="0" presStyleCnt="3"/>
      <dgm:spPr/>
    </dgm:pt>
    <dgm:pt modelId="{82A5B0F0-FCD9-4291-BDBC-A3F9AC2F7C1E}" type="pres">
      <dgm:prSet presAssocID="{8E607AC2-2EB2-4627-B05C-3D5C9D089457}" presName="node" presStyleLbl="node1" presStyleIdx="1" presStyleCnt="3" custScaleX="75542" custScaleY="66320" custRadScaleRad="109258" custRadScaleInc="-21889">
        <dgm:presLayoutVars>
          <dgm:bulletEnabled val="1"/>
        </dgm:presLayoutVars>
      </dgm:prSet>
      <dgm:spPr/>
    </dgm:pt>
    <dgm:pt modelId="{9E9CF661-F68B-4278-8D58-DCF8C934B5D2}" type="pres">
      <dgm:prSet presAssocID="{8E607AC2-2EB2-4627-B05C-3D5C9D089457}" presName="spNode" presStyleCnt="0"/>
      <dgm:spPr/>
    </dgm:pt>
    <dgm:pt modelId="{99BC6E8D-BB29-4EE8-9F4D-A4C9A43CF853}" type="pres">
      <dgm:prSet presAssocID="{F90C2E6B-5CA8-41FB-9F75-330626276BC9}" presName="sibTrans" presStyleLbl="sibTrans1D1" presStyleIdx="1" presStyleCnt="3"/>
      <dgm:spPr/>
    </dgm:pt>
    <dgm:pt modelId="{C6086B1B-2466-441E-88D8-578359707823}" type="pres">
      <dgm:prSet presAssocID="{21D11823-B7D0-4E76-A799-22B60399845A}" presName="node" presStyleLbl="node1" presStyleIdx="2" presStyleCnt="3" custScaleX="75542" custScaleY="66320" custRadScaleRad="109994" custRadScaleInc="19527">
        <dgm:presLayoutVars>
          <dgm:bulletEnabled val="1"/>
        </dgm:presLayoutVars>
      </dgm:prSet>
      <dgm:spPr/>
    </dgm:pt>
    <dgm:pt modelId="{692FADAF-E2E5-4052-AE1E-DD158DAE3063}" type="pres">
      <dgm:prSet presAssocID="{21D11823-B7D0-4E76-A799-22B60399845A}" presName="spNode" presStyleCnt="0"/>
      <dgm:spPr/>
    </dgm:pt>
    <dgm:pt modelId="{A2368C12-9E33-4D11-9917-48E123D646E9}" type="pres">
      <dgm:prSet presAssocID="{322DE94A-DC18-4617-BC42-7CDC31B2AC91}" presName="sibTrans" presStyleLbl="sibTrans1D1" presStyleIdx="2" presStyleCnt="3"/>
      <dgm:spPr/>
    </dgm:pt>
  </dgm:ptLst>
  <dgm:cxnLst>
    <dgm:cxn modelId="{51DFA900-B76C-4F8E-9A1A-0E7E0D170260}" type="presOf" srcId="{F90C2E6B-5CA8-41FB-9F75-330626276BC9}" destId="{99BC6E8D-BB29-4EE8-9F4D-A4C9A43CF853}" srcOrd="0" destOrd="0" presId="urn:microsoft.com/office/officeart/2005/8/layout/cycle5"/>
    <dgm:cxn modelId="{B4111238-444B-4DC7-9065-E8643C296AC4}" type="presOf" srcId="{8E607AC2-2EB2-4627-B05C-3D5C9D089457}" destId="{82A5B0F0-FCD9-4291-BDBC-A3F9AC2F7C1E}" srcOrd="0" destOrd="0" presId="urn:microsoft.com/office/officeart/2005/8/layout/cycle5"/>
    <dgm:cxn modelId="{54E65B61-3809-4489-B447-75FE2B4D62F6}" srcId="{5579AA72-333A-4746-A0B2-F7F8F7356449}" destId="{21D11823-B7D0-4E76-A799-22B60399845A}" srcOrd="2" destOrd="0" parTransId="{A0DD88D9-07C5-4270-9E6D-16626542B533}" sibTransId="{322DE94A-DC18-4617-BC42-7CDC31B2AC91}"/>
    <dgm:cxn modelId="{B11D7263-1997-4B4E-9BBA-5057BA30C287}" type="presOf" srcId="{5579AA72-333A-4746-A0B2-F7F8F7356449}" destId="{71E238B1-8DB0-4B4A-8069-F731071A1B22}" srcOrd="0" destOrd="0" presId="urn:microsoft.com/office/officeart/2005/8/layout/cycle5"/>
    <dgm:cxn modelId="{AE954986-C144-4ABF-9732-41BDFBFFE3D2}" srcId="{5579AA72-333A-4746-A0B2-F7F8F7356449}" destId="{4A23712C-057B-4778-ADC5-652218691C75}" srcOrd="0" destOrd="0" parTransId="{96A57109-DAA0-49F9-A63B-7A73E66AAA7F}" sibTransId="{6D88B58D-A9D1-4E6C-9AE2-352FBFCD33E8}"/>
    <dgm:cxn modelId="{4DFA80B5-10C5-4320-A9C3-5CFA8052E2CF}" type="presOf" srcId="{4A23712C-057B-4778-ADC5-652218691C75}" destId="{60DAB63E-369B-43FC-AAA3-EC9F7CAF8CDA}" srcOrd="0" destOrd="0" presId="urn:microsoft.com/office/officeart/2005/8/layout/cycle5"/>
    <dgm:cxn modelId="{8F5BB3CA-25D0-4C31-9745-B7577455CBAD}" type="presOf" srcId="{21D11823-B7D0-4E76-A799-22B60399845A}" destId="{C6086B1B-2466-441E-88D8-578359707823}" srcOrd="0" destOrd="0" presId="urn:microsoft.com/office/officeart/2005/8/layout/cycle5"/>
    <dgm:cxn modelId="{F6BFD8D5-A2F5-4E85-A35D-DC8994F38D61}" type="presOf" srcId="{322DE94A-DC18-4617-BC42-7CDC31B2AC91}" destId="{A2368C12-9E33-4D11-9917-48E123D646E9}" srcOrd="0" destOrd="0" presId="urn:microsoft.com/office/officeart/2005/8/layout/cycle5"/>
    <dgm:cxn modelId="{7D11ACE4-D7F4-4A1A-BF85-BCD986DBCB24}" srcId="{5579AA72-333A-4746-A0B2-F7F8F7356449}" destId="{8E607AC2-2EB2-4627-B05C-3D5C9D089457}" srcOrd="1" destOrd="0" parTransId="{D0A11F8B-1277-4CF3-B815-E25BE516E7CE}" sibTransId="{F90C2E6B-5CA8-41FB-9F75-330626276BC9}"/>
    <dgm:cxn modelId="{B74EB1F9-8A2D-4E4D-8536-3BDA6F057A23}" type="presOf" srcId="{6D88B58D-A9D1-4E6C-9AE2-352FBFCD33E8}" destId="{1EAD0125-21E6-4870-AC56-E43768666D9F}" srcOrd="0" destOrd="0" presId="urn:microsoft.com/office/officeart/2005/8/layout/cycle5"/>
    <dgm:cxn modelId="{EB393922-5100-4399-AF47-B51D89A63B93}" type="presParOf" srcId="{71E238B1-8DB0-4B4A-8069-F731071A1B22}" destId="{60DAB63E-369B-43FC-AAA3-EC9F7CAF8CDA}" srcOrd="0" destOrd="0" presId="urn:microsoft.com/office/officeart/2005/8/layout/cycle5"/>
    <dgm:cxn modelId="{9D1BF94E-C0C9-4390-8009-2EF8847F4035}" type="presParOf" srcId="{71E238B1-8DB0-4B4A-8069-F731071A1B22}" destId="{10B65F5C-334D-4D29-977C-4F6D4F03D679}" srcOrd="1" destOrd="0" presId="urn:microsoft.com/office/officeart/2005/8/layout/cycle5"/>
    <dgm:cxn modelId="{7DE1BA54-503B-4539-95DF-75E96E86DD0D}" type="presParOf" srcId="{71E238B1-8DB0-4B4A-8069-F731071A1B22}" destId="{1EAD0125-21E6-4870-AC56-E43768666D9F}" srcOrd="2" destOrd="0" presId="urn:microsoft.com/office/officeart/2005/8/layout/cycle5"/>
    <dgm:cxn modelId="{E0C985BA-12B0-4264-847E-FA4CB9BDF7DC}" type="presParOf" srcId="{71E238B1-8DB0-4B4A-8069-F731071A1B22}" destId="{82A5B0F0-FCD9-4291-BDBC-A3F9AC2F7C1E}" srcOrd="3" destOrd="0" presId="urn:microsoft.com/office/officeart/2005/8/layout/cycle5"/>
    <dgm:cxn modelId="{8C9C2840-5A07-4B26-88BA-E635CA8DF9B8}" type="presParOf" srcId="{71E238B1-8DB0-4B4A-8069-F731071A1B22}" destId="{9E9CF661-F68B-4278-8D58-DCF8C934B5D2}" srcOrd="4" destOrd="0" presId="urn:microsoft.com/office/officeart/2005/8/layout/cycle5"/>
    <dgm:cxn modelId="{AEF8F1CC-29F8-475D-9B5A-500CC721D45F}" type="presParOf" srcId="{71E238B1-8DB0-4B4A-8069-F731071A1B22}" destId="{99BC6E8D-BB29-4EE8-9F4D-A4C9A43CF853}" srcOrd="5" destOrd="0" presId="urn:microsoft.com/office/officeart/2005/8/layout/cycle5"/>
    <dgm:cxn modelId="{589830F0-2094-44E0-B90E-ED3268539BB9}" type="presParOf" srcId="{71E238B1-8DB0-4B4A-8069-F731071A1B22}" destId="{C6086B1B-2466-441E-88D8-578359707823}" srcOrd="6" destOrd="0" presId="urn:microsoft.com/office/officeart/2005/8/layout/cycle5"/>
    <dgm:cxn modelId="{1A80B170-C580-47A1-AAE5-52051F5991C9}" type="presParOf" srcId="{71E238B1-8DB0-4B4A-8069-F731071A1B22}" destId="{692FADAF-E2E5-4052-AE1E-DD158DAE3063}" srcOrd="7" destOrd="0" presId="urn:microsoft.com/office/officeart/2005/8/layout/cycle5"/>
    <dgm:cxn modelId="{0B306D8A-9F80-4808-AD7F-46D607EC85CB}" type="presParOf" srcId="{71E238B1-8DB0-4B4A-8069-F731071A1B22}" destId="{A2368C12-9E33-4D11-9917-48E123D646E9}" srcOrd="8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AB63E-369B-43FC-AAA3-EC9F7CAF8CDA}">
      <dsp:nvSpPr>
        <dsp:cNvPr id="0" name=""/>
        <dsp:cNvSpPr/>
      </dsp:nvSpPr>
      <dsp:spPr>
        <a:xfrm>
          <a:off x="1782798" y="107851"/>
          <a:ext cx="1453211" cy="829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Population of </a:t>
          </a:r>
          <a:r>
            <a:rPr lang="it-IT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solutions</a:t>
          </a:r>
          <a:endParaRPr lang="it-IT" sz="16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1823280" y="148333"/>
        <a:ext cx="1372247" cy="748310"/>
      </dsp:txXfrm>
    </dsp:sp>
    <dsp:sp modelId="{1EAD0125-21E6-4870-AC56-E43768666D9F}">
      <dsp:nvSpPr>
        <dsp:cNvPr id="0" name=""/>
        <dsp:cNvSpPr/>
      </dsp:nvSpPr>
      <dsp:spPr>
        <a:xfrm>
          <a:off x="989734" y="585438"/>
          <a:ext cx="3334895" cy="3334895"/>
        </a:xfrm>
        <a:custGeom>
          <a:avLst/>
          <a:gdLst/>
          <a:ahLst/>
          <a:cxnLst/>
          <a:rect l="0" t="0" r="0" b="0"/>
          <a:pathLst>
            <a:path>
              <a:moveTo>
                <a:pt x="2609927" y="291906"/>
              </a:moveTo>
              <a:arcTo wR="1667447" hR="1667447" stAng="18265066" swAng="2865698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5B0F0-FCD9-4291-BDBC-A3F9AC2F7C1E}">
      <dsp:nvSpPr>
        <dsp:cNvPr id="0" name=""/>
        <dsp:cNvSpPr/>
      </dsp:nvSpPr>
      <dsp:spPr>
        <a:xfrm>
          <a:off x="3480813" y="2435430"/>
          <a:ext cx="1453211" cy="829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Parents</a:t>
          </a:r>
          <a:endParaRPr lang="it-IT" sz="16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3521295" y="2475912"/>
        <a:ext cx="1372247" cy="748310"/>
      </dsp:txXfrm>
    </dsp:sp>
    <dsp:sp modelId="{99BC6E8D-BB29-4EE8-9F4D-A4C9A43CF853}">
      <dsp:nvSpPr>
        <dsp:cNvPr id="0" name=""/>
        <dsp:cNvSpPr/>
      </dsp:nvSpPr>
      <dsp:spPr>
        <a:xfrm>
          <a:off x="837612" y="820287"/>
          <a:ext cx="3334895" cy="3334895"/>
        </a:xfrm>
        <a:custGeom>
          <a:avLst/>
          <a:gdLst/>
          <a:ahLst/>
          <a:cxnLst/>
          <a:rect l="0" t="0" r="0" b="0"/>
          <a:pathLst>
            <a:path>
              <a:moveTo>
                <a:pt x="2784678" y="2905259"/>
              </a:moveTo>
              <a:arcTo wR="1667447" hR="1667447" stAng="2875863" swAng="4971992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6B1B-2466-441E-88D8-578359707823}">
      <dsp:nvSpPr>
        <dsp:cNvPr id="0" name=""/>
        <dsp:cNvSpPr/>
      </dsp:nvSpPr>
      <dsp:spPr>
        <a:xfrm>
          <a:off x="84535" y="2467973"/>
          <a:ext cx="1453211" cy="829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rPr>
            <a:t>Offsprings</a:t>
          </a:r>
          <a:endParaRPr lang="it-IT" sz="1600" kern="1200" dirty="0">
            <a:solidFill>
              <a:schemeClr val="tx1">
                <a:lumMod val="75000"/>
                <a:lumOff val="25000"/>
              </a:schemeClr>
            </a:solidFill>
            <a:latin typeface="Bierstadt" panose="020B0004020202020204" pitchFamily="34" charset="0"/>
          </a:endParaRPr>
        </a:p>
      </dsp:txBody>
      <dsp:txXfrm>
        <a:off x="125017" y="2508455"/>
        <a:ext cx="1372247" cy="748310"/>
      </dsp:txXfrm>
    </dsp:sp>
    <dsp:sp modelId="{A2368C12-9E33-4D11-9917-48E123D646E9}">
      <dsp:nvSpPr>
        <dsp:cNvPr id="0" name=""/>
        <dsp:cNvSpPr/>
      </dsp:nvSpPr>
      <dsp:spPr>
        <a:xfrm>
          <a:off x="683100" y="589494"/>
          <a:ext cx="3334895" cy="3334895"/>
        </a:xfrm>
        <a:custGeom>
          <a:avLst/>
          <a:gdLst/>
          <a:ahLst/>
          <a:cxnLst/>
          <a:rect l="0" t="0" r="0" b="0"/>
          <a:pathLst>
            <a:path>
              <a:moveTo>
                <a:pt x="12617" y="1462704"/>
              </a:moveTo>
              <a:arcTo wR="1667447" hR="1667447" stAng="11223184" swAng="2922977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6BFC-1CD1-4BAC-A856-9302597A8118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3246-0FFD-47DA-9AD7-F63B92F77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74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3F7A3-C3AC-7134-87BC-5D67BD525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3453D3-7C4F-60E5-913B-D6DE3A4E9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065191-4912-5FE7-87ED-0DF49551C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C2A035-711B-2DD7-3AE7-18BDE8748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70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66FF6-262C-7F00-902E-49198857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8C32FC-C181-2D78-61E6-B3B34DC8E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E89A942-04B8-BABD-198B-68D601588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981CDD-F61C-229A-E9E3-46F585972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8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04A9-50C8-35EA-4570-B6DFA908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4A7CC5-4E1A-ABA0-8323-4F9DFB5B9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99B569-2448-CAC1-352E-57620087F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F1EEA2-7338-5632-A3C7-6C941B9C4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04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E9BB3-FBE4-A84A-D62B-0F2B1D0C7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48A980-F493-2340-6944-A72E278E1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414A4D-6FCD-B3CB-C10F-4B0EE2453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3F33AB-10D9-3B64-A17A-34843CD23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91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4CB7C-052F-25AD-187A-4FF7C4A0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7ABDC1-957E-132B-ED4B-659F7239E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503C2A3-902F-6430-B15A-67C20C88E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A5CC2F-CECA-C32E-84A8-58070B042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30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6348-D0FD-E948-DD1E-30EFC475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601174-20CD-108C-5B9F-046688BB6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CBE4930-1CC0-543D-F552-03FF98334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435FFD-C47B-701A-1A85-45F7E0DC6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539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6863F-398D-64DF-F47E-701A5A7EB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7C6604D-E55B-1ABB-6053-7BAD472CDF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FECB4C-7566-4FC0-2856-A548FDD70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3E172F-4287-4271-A064-E3E633F1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050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31D95-5AA2-60B7-89DF-E56A67779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45BE04-D593-06E3-373A-9B554F4C9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6344CBF-B337-C6F2-4437-E7C452290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E7FBB4-9D83-B554-5932-44A53930F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409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A409A-1899-5219-F285-25C127F0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ADDF8B-3299-9769-3AA5-3126A4118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A90269-3821-F592-0D2F-CFE8C579E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4D2699-6BAC-024F-EE03-D7CBD77C7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430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730B-D0A3-72ED-45EC-D3B97A7D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73E276-3AF1-248F-0E27-0D3EB7B62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261F8CB-FFAE-FA41-2278-620041031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DB3DD1-C3AE-4106-A7F2-AE8F49302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936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C33E4-0711-2E3D-B285-440D5F931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11C214-69D5-8862-5708-57698C566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985C53-F9C0-CCA2-5FE9-4AE6C677D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FEB389-5468-4179-673B-95D9A9F84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12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1613F-44D4-8F88-8736-6A235997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27A770-B288-FD16-57E2-42E858825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85B556-7080-2361-79CE-C2F73EE8F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314FF3-6DD7-16F1-95EA-8A9EF00A5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600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F109-CBAF-D897-4D75-79B913703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894698-54AA-3E2D-D892-9585F8BDF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BA0574-A9EA-50FF-14F9-573E0AEAF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62D5AA-FA0C-4EF6-73D6-87602F8E9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207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15F4-C03D-A920-674F-09F2D611D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BC29F15-6791-AA72-A93D-72D4A8902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126FFCE-2F9A-A698-22DE-DDBBCBD56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B611F7-7F0E-97BE-FDE8-9856BE073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690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BE197-E4F1-9376-1D51-2BACC230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92D891E-1899-1DEC-79B3-DAA069ADB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7FA109D-30EF-42E7-17F2-0740C4952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EA873-84DA-6D86-723F-1BFF04A72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964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5F2ED-FB57-C475-A80B-A0C1DF89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8A248A5-0AF2-5EE0-0CD9-AB82AB482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3BEA20-9FDB-5D78-5F11-638F973C5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14B430-3AD2-1CA5-21CD-13E4B2D78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507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B5E1-98E3-CD17-8553-0393C2404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795EA2-A349-EB13-AC34-94B5C533F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78E7F0B-6871-5A9F-DCDB-E352C8B25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5A5E80-9D5C-3706-EC2D-D400AC9C7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471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BAD6-1345-CF39-8914-B32419AE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0CFC897-5994-4C54-E2C9-D4E42D9A5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C23CC7-609B-877E-2F74-5B905120B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A71795-0486-A6AD-F815-8A4E5EF92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666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5B84-9C6A-6875-E32D-8553F65A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B2C7F24-5DF9-4194-6B1B-8E5CF77A2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DED9FAD-5142-F0CE-6BD1-FF831B02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63A6DF-EB9A-F913-7AC3-9D98CFBDB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103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D5A53-5A10-F574-5B62-30B2438E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E178218-4DBD-621B-4BBA-DFEA595E3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187B20-AB8A-7329-7CCC-4B960B2E1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C3701D-7466-9604-6591-0D07720F6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16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CB184-BF2F-C96D-047F-B94BB61C7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872268-CA56-32B9-5C82-A98692DB5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D39461-82E5-6731-ADBC-12B4B967E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BE0B62-4B0A-AC5D-D19C-0E22B5DAD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86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DF235-6769-68D1-9E4B-7E30A6969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A08388-3BEF-177B-B0F0-E8CC42824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BE247C-3130-3486-AF94-DABEC52BC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A39202-4987-B75D-35D5-726143120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7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4DFC-044C-7236-272C-BA65755ED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E656CF-5A50-A49E-6761-85A8E17B3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7DCA83-4A36-A710-AE5A-2D78B582B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F6532D-070A-AA21-9540-EE38ACE18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32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24A8-4C0A-5DE8-24AF-26D1EA8B2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55E32A-7AA7-6FB3-3216-A303EA444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89FD93-341A-1A25-615B-3EC0E14B8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A03569-21A3-9A29-A525-BD27B1C21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6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A0CDE-C970-0B38-032D-FA06818A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D95501B-6DA5-56D5-07B8-80E3BD978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77791B-8B91-6C92-83FE-AC8003541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1D3724-F307-51B2-3277-3218DA512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86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39D94-77AB-26E9-56C5-E7CE5C4B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EEC2D1D-005D-F8F7-4B52-2F0556A4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CBF9251-690A-3529-E697-BAA59914C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82CF35-B780-42E4-3D8A-A332C1FC8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57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2081F-7B59-DAD3-EAB1-7722A73E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64F8FD8-DEAC-3C05-2260-2CEC2F7D2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97E174-4922-ADDC-D221-84DAC576C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E29279-6B41-EEF8-AFBD-C0857030F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37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F759C-F95B-16F9-C904-D2FD666A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4205AB-80D0-F1F5-6F48-5D02E2C3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1F148-E9D1-3DC7-1193-5AAD20FE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FE50C-8AA4-0415-BDED-B3EA587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49EB6-BBEC-E37C-B33D-AE4EBD9F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5248-E10F-A42D-21FC-B8CECD4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320F2E-FC46-3515-D7F6-D9C74F976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E3AD2-8EA1-8D8B-3BFF-F4B9B281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2C824-A77D-40F1-D499-67CE0B7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705D9-D396-D0F5-726D-A8232D2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95E8BA-C8A5-664C-92BA-DAF62E8BD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632587-74CE-41F9-1A37-7810C2533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B0B5C-0C0D-32AB-85A7-47DD3745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847984-734A-31B5-0751-92743E26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ADDFB-1F05-B1C2-CC19-68F3DEF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9B8BC-A246-EC73-E460-2D85908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61C14-7E87-C3D7-2A66-22E38E36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FBA9A-C242-13B0-3958-96933E5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A395B-04FB-7B96-B771-9AD52EED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29D25-EA00-F335-E2B5-8DEA9AD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3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746E-FADD-CB7D-2681-7DCA55CF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25BEF9-AE07-01AB-2D19-54F163C4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F9C6A-EE7C-BD33-77D1-ADDD80B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11BE8E-E6FD-BFD6-836C-0E7205E6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4476-BC54-9FF3-6F5E-958D6E32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94CCE-503A-E325-805C-E14A29D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0EC7F-0547-DECD-2D49-D52F6854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F57AD-0F92-D576-201C-72D6AD7E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DFA3A7-6FE2-B607-C5DE-75ABAFF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73F64B-F7D7-E4E3-B983-26FC92C8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0D616-5F86-AA6B-8EED-07F8E0A0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E0FD8-056E-9305-6B44-182B34A7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1120F9-48FF-C4FF-6042-7F5EF8D4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E0ADE-6FD2-61A8-8120-CB88174D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24ECD5-DD68-2750-0171-36B1E7F9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E0B477-4B37-E46C-64AB-77582F172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B1570B-54F8-FBCC-BEFD-17B3875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12CD39-2B6E-5EBD-3A72-344DDF1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32959-7DD2-8154-B75A-5C04851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EA267-7E99-0176-3E2D-633F842E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A6E4F5-DC47-D359-9B5E-D5F7CC5D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D28D1-295D-964A-2620-C4BC5BC1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151BD7-78B9-6050-1D78-98C051C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3CA9CC-FCF4-D738-8795-87B1F91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36B22-AC7E-D03D-E4B6-DA1EEC8E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B6D414-ABC7-34DB-0A83-0BD4070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0C47-A3EB-BBAA-CC2D-E91707C5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B970F-FF82-E634-A057-FFE7EAB4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3B8992-85F3-2346-5BE8-6DF19C6A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B981A8-4AF1-CBFE-E067-B623192A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2C7AA6-DDCC-178D-CF3F-19C0EE6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D2622B-1ADC-6134-251B-B0DC0A50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39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6331B-9785-1F34-FB82-5EBC86CF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6ADDF4-1E66-3E69-49F4-882A23EF4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403086-719D-3A56-1B49-62D725C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792125-EDD6-C389-D9E8-471437B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F727AC-389F-AAB6-A265-C068BC82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51A73-A3E4-FFAF-E276-70E10D50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11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4961E3-8DFD-0791-82F7-364F7C35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41EA5-CB6F-651C-A31D-8C30C409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E0026-C77A-27EE-9F2E-41C16D21E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C269-EA6C-4496-AE55-2325F3DA306F}" type="datetimeFigureOut">
              <a:rPr lang="it-IT" smtClean="0"/>
              <a:t>06/11/2025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11E4E-6B1F-1AEF-711E-7C9E19D8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29395-84E1-63DF-C46C-F13A131B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3F191-38CA-10EE-883E-BB9A2009C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74699129-F1DA-251A-FC3F-42F4C8936206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6170C1A-73BE-2A9F-DD05-4129C04D71B6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13FEFF-2B10-4AFA-31E7-D2E8930C2EF7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4B9C77-55A6-453A-0675-F54DA903DF1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Come funziona il 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521E9055-ABAD-0E4E-009F-3091817ED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2"/>
          <a:stretch>
            <a:fillRect/>
          </a:stretch>
        </p:blipFill>
        <p:spPr>
          <a:xfrm>
            <a:off x="2358736" y="652467"/>
            <a:ext cx="7474527" cy="92695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8800FE-D020-0F3D-2BD2-E0517D29901E}"/>
              </a:ext>
            </a:extLst>
          </p:cNvPr>
          <p:cNvSpPr txBox="1"/>
          <p:nvPr/>
        </p:nvSpPr>
        <p:spPr>
          <a:xfrm>
            <a:off x="529269" y="3631297"/>
            <a:ext cx="11420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parte da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iniziale (s₀)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Vengono inizializzate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memoria a medio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quella a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47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71EBB-8999-1133-88EF-BFA835DF1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D7203D5-C153-C37D-6F80-F6A1733CE79D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756413-BB06-FCE0-9B35-F4323D3E2F6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4B00C0-8404-4DB2-9804-9BA09EA7A7ED}"/>
              </a:ext>
            </a:extLst>
          </p:cNvPr>
          <p:cNvSpPr txBox="1"/>
          <p:nvPr/>
        </p:nvSpPr>
        <p:spPr>
          <a:xfrm>
            <a:off x="324209" y="151764"/>
            <a:ext cx="35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 con il sudoku 4x4</a:t>
            </a:r>
            <a:endParaRPr lang="it-IT" b="1" dirty="0">
              <a:solidFill>
                <a:srgbClr val="A0C80E"/>
              </a:solidFill>
            </a:endParaRPr>
          </a:p>
        </p:txBody>
      </p:sp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17551523-6AFE-2D97-C4EC-C57E1D00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43834"/>
              </p:ext>
            </p:extLst>
          </p:nvPr>
        </p:nvGraphicFramePr>
        <p:xfrm>
          <a:off x="1143981" y="1464971"/>
          <a:ext cx="1884748" cy="162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87">
                  <a:extLst>
                    <a:ext uri="{9D8B030D-6E8A-4147-A177-3AD203B41FA5}">
                      <a16:colId xmlns:a16="http://schemas.microsoft.com/office/drawing/2014/main" val="52654063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79491344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514063848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2318553538"/>
                    </a:ext>
                  </a:extLst>
                </a:gridCol>
              </a:tblGrid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26112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873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36396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7822"/>
                  </a:ext>
                </a:extLst>
              </a:tr>
            </a:tbl>
          </a:graphicData>
        </a:graphic>
      </p:graphicFrame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2D6F467-0C3F-1651-E711-35924DA45153}"/>
              </a:ext>
            </a:extLst>
          </p:cNvPr>
          <p:cNvSpPr txBox="1"/>
          <p:nvPr/>
        </p:nvSpPr>
        <p:spPr>
          <a:xfrm>
            <a:off x="1027647" y="3177004"/>
            <a:ext cx="2422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Colonna 1: {1,3,3,2}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3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Colonna 2: {2,4,1,4}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4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Riga 4: {2,4,2,3}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2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f(s₀) = 3 violazioni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5F7E47E3-DD42-D1D1-78EF-2C7B8439ADF2}"/>
              </a:ext>
            </a:extLst>
          </p:cNvPr>
          <p:cNvSpPr/>
          <p:nvPr/>
        </p:nvSpPr>
        <p:spPr>
          <a:xfrm rot="16200000">
            <a:off x="1090166" y="2096010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977AA95-96D9-F755-5268-6D8C69EBB536}"/>
              </a:ext>
            </a:extLst>
          </p:cNvPr>
          <p:cNvSpPr/>
          <p:nvPr/>
        </p:nvSpPr>
        <p:spPr>
          <a:xfrm rot="16200000">
            <a:off x="591131" y="2096010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03733BB-CB34-F844-160A-22CEC0F328E0}"/>
              </a:ext>
            </a:extLst>
          </p:cNvPr>
          <p:cNvSpPr txBox="1"/>
          <p:nvPr/>
        </p:nvSpPr>
        <p:spPr>
          <a:xfrm>
            <a:off x="946055" y="699712"/>
            <a:ext cx="242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s</a:t>
            </a:r>
            <a:r>
              <a:rPr lang="it-IT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2</a:t>
            </a:r>
          </a:p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(3,4)=2 ↔ (4,3)=1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A76D9642-C9B1-D8FA-0CE8-283D5E0A6BE6}"/>
              </a:ext>
            </a:extLst>
          </p:cNvPr>
          <p:cNvSpPr/>
          <p:nvPr/>
        </p:nvSpPr>
        <p:spPr>
          <a:xfrm>
            <a:off x="1150907" y="2725680"/>
            <a:ext cx="1884748" cy="30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DC0BA0E-A152-D434-6B58-FBF18BAF32E0}"/>
              </a:ext>
            </a:extLst>
          </p:cNvPr>
          <p:cNvSpPr txBox="1"/>
          <p:nvPr/>
        </p:nvSpPr>
        <p:spPr>
          <a:xfrm>
            <a:off x="3897592" y="612190"/>
            <a:ext cx="7937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Medium-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term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memory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Dopo alcune iterazioni le migliori soluzioni hanno sempre certi pattern: le celle delle colonne 3 e 4 sono sempre corrette (nessuna violazione). Le blocchiamo e concentriamo la ricerca solo sulle colonne 1–2.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92EC574B-269E-6F23-960D-CCD84204C91D}"/>
                  </a:ext>
                </a:extLst>
              </p:cNvPr>
              <p:cNvSpPr txBox="1"/>
              <p:nvPr/>
            </p:nvSpPr>
            <p:spPr>
              <a:xfrm>
                <a:off x="3849525" y="3702237"/>
                <a:ext cx="78233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Long-</a:t>
                </a:r>
                <a:r>
                  <a:rPr lang="it-IT" sz="12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term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2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memory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se dopo un certo numero di iterazioni la funzione obiettivo </a:t>
                </a:r>
                <a14:m>
                  <m:oMath xmlns:m="http://schemas.openxmlformats.org/officeDocument/2006/math"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resta 3 (nessun miglioramento), la long-</a:t>
                </a:r>
                <a:r>
                  <a:rPr lang="it-IT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term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memory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può “resettare” parte della griglia, o reintrodurre casualità: re-inizializziamo casualmente le colonne 1–2 mantenendo stabili le colonne 3-4.</a:t>
                </a: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92EC574B-269E-6F23-960D-CCD84204C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25" y="3702237"/>
                <a:ext cx="7823353" cy="646331"/>
              </a:xfrm>
              <a:prstGeom prst="rect">
                <a:avLst/>
              </a:prstGeom>
              <a:blipFill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A2E9324-127E-9809-5D4B-C977616FF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57946"/>
              </p:ext>
            </p:extLst>
          </p:nvPr>
        </p:nvGraphicFramePr>
        <p:xfrm>
          <a:off x="3996858" y="1957523"/>
          <a:ext cx="3418126" cy="1467715"/>
        </p:xfrm>
        <a:graphic>
          <a:graphicData uri="http://schemas.openxmlformats.org/drawingml/2006/table">
            <a:tbl>
              <a:tblPr/>
              <a:tblGrid>
                <a:gridCol w="768474">
                  <a:extLst>
                    <a:ext uri="{9D8B030D-6E8A-4147-A177-3AD203B41FA5}">
                      <a16:colId xmlns:a16="http://schemas.microsoft.com/office/drawing/2014/main" val="297681058"/>
                    </a:ext>
                  </a:extLst>
                </a:gridCol>
                <a:gridCol w="1363042">
                  <a:extLst>
                    <a:ext uri="{9D8B030D-6E8A-4147-A177-3AD203B41FA5}">
                      <a16:colId xmlns:a16="http://schemas.microsoft.com/office/drawing/2014/main" val="2433643496"/>
                    </a:ext>
                  </a:extLst>
                </a:gridCol>
                <a:gridCol w="1286610">
                  <a:extLst>
                    <a:ext uri="{9D8B030D-6E8A-4147-A177-3AD203B41FA5}">
                      <a16:colId xmlns:a16="http://schemas.microsoft.com/office/drawing/2014/main" val="2365793615"/>
                    </a:ext>
                  </a:extLst>
                </a:gridCol>
              </a:tblGrid>
              <a:tr h="2935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Colonna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Correttezza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Contatore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674202"/>
                  </a:ext>
                </a:extLst>
              </a:tr>
              <a:tr h="2935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+1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35713"/>
                  </a:ext>
                </a:extLst>
              </a:tr>
              <a:tr h="2935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+1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68428"/>
                  </a:ext>
                </a:extLst>
              </a:tr>
              <a:tr h="2935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+0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77033"/>
                  </a:ext>
                </a:extLst>
              </a:tr>
              <a:tr h="2935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+0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71727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FEAF5D-ABED-2380-A432-64D7A235D776}"/>
              </a:ext>
            </a:extLst>
          </p:cNvPr>
          <p:cNvSpPr txBox="1"/>
          <p:nvPr/>
        </p:nvSpPr>
        <p:spPr>
          <a:xfrm>
            <a:off x="3996858" y="1680524"/>
            <a:ext cx="1384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Iterazione 2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9D2998-379D-CEDD-D90D-E426BED4B0BA}"/>
              </a:ext>
            </a:extLst>
          </p:cNvPr>
          <p:cNvSpPr txBox="1"/>
          <p:nvPr/>
        </p:nvSpPr>
        <p:spPr>
          <a:xfrm>
            <a:off x="7941940" y="1655965"/>
            <a:ext cx="1384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Iterazione 10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4AB97682-73CA-9CAE-60E1-EAE18B6AA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80827"/>
              </p:ext>
            </p:extLst>
          </p:nvPr>
        </p:nvGraphicFramePr>
        <p:xfrm>
          <a:off x="7836114" y="2058392"/>
          <a:ext cx="3677013" cy="1371600"/>
        </p:xfrm>
        <a:graphic>
          <a:graphicData uri="http://schemas.openxmlformats.org/drawingml/2006/table">
            <a:tbl>
              <a:tblPr/>
              <a:tblGrid>
                <a:gridCol w="785449">
                  <a:extLst>
                    <a:ext uri="{9D8B030D-6E8A-4147-A177-3AD203B41FA5}">
                      <a16:colId xmlns:a16="http://schemas.microsoft.com/office/drawing/2014/main" val="2477080659"/>
                    </a:ext>
                  </a:extLst>
                </a:gridCol>
                <a:gridCol w="1303289">
                  <a:extLst>
                    <a:ext uri="{9D8B030D-6E8A-4147-A177-3AD203B41FA5}">
                      <a16:colId xmlns:a16="http://schemas.microsoft.com/office/drawing/2014/main" val="3012513582"/>
                    </a:ext>
                  </a:extLst>
                </a:gridCol>
                <a:gridCol w="1588275">
                  <a:extLst>
                    <a:ext uri="{9D8B030D-6E8A-4147-A177-3AD203B41FA5}">
                      <a16:colId xmlns:a16="http://schemas.microsoft.com/office/drawing/2014/main" val="3738093443"/>
                    </a:ext>
                  </a:extLst>
                </a:gridCol>
              </a:tblGrid>
              <a:tr h="223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Colonna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Volte corretta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Interpretazione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754133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instabile 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32676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migliorabile ⚠️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510375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molto stabile 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602837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molto stabile 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130956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:a16="http://schemas.microsoft.com/office/drawing/2014/main" id="{45298E3D-3201-5442-E5AA-6E1D0166F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0" y="1246177"/>
            <a:ext cx="4153480" cy="28579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4753B06-E69B-9BDB-3AF3-A5ECE8B3C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0" y="4401239"/>
            <a:ext cx="6115904" cy="257211"/>
          </a:xfrm>
          <a:prstGeom prst="rect">
            <a:avLst/>
          </a:prstGeom>
        </p:spPr>
      </p:pic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7D77ED08-2336-B412-85FB-9885197F7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31027"/>
              </p:ext>
            </p:extLst>
          </p:nvPr>
        </p:nvGraphicFramePr>
        <p:xfrm>
          <a:off x="4091997" y="4774619"/>
          <a:ext cx="1799649" cy="1831760"/>
        </p:xfrm>
        <a:graphic>
          <a:graphicData uri="http://schemas.openxmlformats.org/drawingml/2006/table">
            <a:tbl>
              <a:tblPr/>
              <a:tblGrid>
                <a:gridCol w="716896">
                  <a:extLst>
                    <a:ext uri="{9D8B030D-6E8A-4147-A177-3AD203B41FA5}">
                      <a16:colId xmlns:a16="http://schemas.microsoft.com/office/drawing/2014/main" val="1973968475"/>
                    </a:ext>
                  </a:extLst>
                </a:gridCol>
                <a:gridCol w="1082753">
                  <a:extLst>
                    <a:ext uri="{9D8B030D-6E8A-4147-A177-3AD203B41FA5}">
                      <a16:colId xmlns:a16="http://schemas.microsoft.com/office/drawing/2014/main" val="2487654535"/>
                    </a:ext>
                  </a:extLst>
                </a:gridCol>
              </a:tblGrid>
              <a:tr h="274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Cella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Numero di modifiche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982996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(3,1)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058097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(3,4)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710747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(4,2)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71112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(4,4)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762419"/>
                  </a:ext>
                </a:extLst>
              </a:tr>
              <a:tr h="274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037973"/>
                  </a:ext>
                </a:extLst>
              </a:tr>
            </a:tbl>
          </a:graphicData>
        </a:graphic>
      </p:graphicFrame>
      <p:pic>
        <p:nvPicPr>
          <p:cNvPr id="22" name="Immagine 2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6F788894-35A5-86A6-99C0-DDB58E197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6" y="4904017"/>
            <a:ext cx="5662442" cy="14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EC393-C847-60D3-CFF4-6FD0AEB31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29215C4-D087-295F-171E-2750DE65EF10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B38FAB4-1111-10C9-9A94-D1AE57DD626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EE6FCE-145B-F818-4112-EFD1CB712B7E}"/>
              </a:ext>
            </a:extLst>
          </p:cNvPr>
          <p:cNvSpPr txBox="1"/>
          <p:nvPr/>
        </p:nvSpPr>
        <p:spPr>
          <a:xfrm>
            <a:off x="324209" y="151764"/>
            <a:ext cx="35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 con il sudoku 4x4</a:t>
            </a:r>
            <a:endParaRPr lang="it-IT" b="1" dirty="0">
              <a:solidFill>
                <a:srgbClr val="A0C80E"/>
              </a:solidFill>
            </a:endParaRPr>
          </a:p>
        </p:txBody>
      </p:sp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1F9DCF55-837D-2B29-A99B-289D8A582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86710"/>
              </p:ext>
            </p:extLst>
          </p:nvPr>
        </p:nvGraphicFramePr>
        <p:xfrm>
          <a:off x="7098090" y="1636757"/>
          <a:ext cx="1884748" cy="162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87">
                  <a:extLst>
                    <a:ext uri="{9D8B030D-6E8A-4147-A177-3AD203B41FA5}">
                      <a16:colId xmlns:a16="http://schemas.microsoft.com/office/drawing/2014/main" val="52654063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79491344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514063848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2318553538"/>
                    </a:ext>
                  </a:extLst>
                </a:gridCol>
              </a:tblGrid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26112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873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36396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7822"/>
                  </a:ext>
                </a:extLst>
              </a:tr>
            </a:tbl>
          </a:graphicData>
        </a:graphic>
      </p:graphicFrame>
      <p:sp>
        <p:nvSpPr>
          <p:cNvPr id="39" name="Rettangolo 38">
            <a:extLst>
              <a:ext uri="{FF2B5EF4-FFF2-40B4-BE49-F238E27FC236}">
                <a16:creationId xmlns:a16="http://schemas.microsoft.com/office/drawing/2014/main" id="{A788F9B7-408A-C62B-012D-DC35E590BAE2}"/>
              </a:ext>
            </a:extLst>
          </p:cNvPr>
          <p:cNvSpPr/>
          <p:nvPr/>
        </p:nvSpPr>
        <p:spPr>
          <a:xfrm rot="16200000">
            <a:off x="7044275" y="2267796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BBBD48D6-4C6A-0C76-D242-AB4A1648BEC6}"/>
              </a:ext>
            </a:extLst>
          </p:cNvPr>
          <p:cNvSpPr/>
          <p:nvPr/>
        </p:nvSpPr>
        <p:spPr>
          <a:xfrm rot="16200000">
            <a:off x="6545240" y="2267796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FC6A823-30A6-AB1E-A1C4-0072E2A37C0A}"/>
              </a:ext>
            </a:extLst>
          </p:cNvPr>
          <p:cNvSpPr txBox="1"/>
          <p:nvPr/>
        </p:nvSpPr>
        <p:spPr>
          <a:xfrm>
            <a:off x="6900164" y="871498"/>
            <a:ext cx="242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s</a:t>
            </a:r>
            <a:r>
              <a:rPr lang="it-IT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3</a:t>
            </a:r>
          </a:p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(3,4)=2 ↔ (4,3)=1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983071-226C-2C26-49B2-3DBE7C4F519B}"/>
              </a:ext>
            </a:extLst>
          </p:cNvPr>
          <p:cNvSpPr txBox="1"/>
          <p:nvPr/>
        </p:nvSpPr>
        <p:spPr>
          <a:xfrm>
            <a:off x="6951168" y="4028976"/>
            <a:ext cx="2178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Riga 3: {4,1,4,2}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4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Riga 4: {2,3,1,3}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3 → 1 violazione)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218709F-15FF-36D4-ED59-EC513FEB587A}"/>
              </a:ext>
            </a:extLst>
          </p:cNvPr>
          <p:cNvSpPr txBox="1"/>
          <p:nvPr/>
        </p:nvSpPr>
        <p:spPr>
          <a:xfrm>
            <a:off x="6900164" y="3408251"/>
            <a:ext cx="2711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mossa (3,1)=4 ↔ (4,2)=3 è tabù, ma se il suo effetto è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f(s₀) = 2 violazioni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4CBB6FC1-BC4E-B0BD-8CD3-E923794AD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15710"/>
              </p:ext>
            </p:extLst>
          </p:nvPr>
        </p:nvGraphicFramePr>
        <p:xfrm>
          <a:off x="915381" y="1546142"/>
          <a:ext cx="1884748" cy="162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87">
                  <a:extLst>
                    <a:ext uri="{9D8B030D-6E8A-4147-A177-3AD203B41FA5}">
                      <a16:colId xmlns:a16="http://schemas.microsoft.com/office/drawing/2014/main" val="52654063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79491344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514063848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2318553538"/>
                    </a:ext>
                  </a:extLst>
                </a:gridCol>
              </a:tblGrid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26112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873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36396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7822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9406FF-15BC-89C0-528F-A9668F5723F9}"/>
              </a:ext>
            </a:extLst>
          </p:cNvPr>
          <p:cNvSpPr txBox="1"/>
          <p:nvPr/>
        </p:nvSpPr>
        <p:spPr>
          <a:xfrm>
            <a:off x="799047" y="3258175"/>
            <a:ext cx="2422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Colonna 1: {1,3,3,2}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3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Colonna 2: {2,4,1,4}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4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Riga 4: {2,4,2,3}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2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f(s₀) = 3 violazioni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F0A9417-9AE8-42F1-EEDD-F2BC7D314873}"/>
              </a:ext>
            </a:extLst>
          </p:cNvPr>
          <p:cNvSpPr/>
          <p:nvPr/>
        </p:nvSpPr>
        <p:spPr>
          <a:xfrm rot="16200000">
            <a:off x="861566" y="2177181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F2D9107-22BF-503D-D0DD-2E31081EB752}"/>
              </a:ext>
            </a:extLst>
          </p:cNvPr>
          <p:cNvSpPr/>
          <p:nvPr/>
        </p:nvSpPr>
        <p:spPr>
          <a:xfrm rot="16200000">
            <a:off x="362531" y="2177181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668FF0F-A9CD-352D-E692-B3830D773C4B}"/>
              </a:ext>
            </a:extLst>
          </p:cNvPr>
          <p:cNvSpPr txBox="1"/>
          <p:nvPr/>
        </p:nvSpPr>
        <p:spPr>
          <a:xfrm>
            <a:off x="717455" y="780883"/>
            <a:ext cx="242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s</a:t>
            </a:r>
            <a:r>
              <a:rPr lang="it-IT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2</a:t>
            </a:r>
          </a:p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(3,4)=2 ↔ (4,3)=1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538FD4B-C7CA-4166-37E7-5557205763E6}"/>
              </a:ext>
            </a:extLst>
          </p:cNvPr>
          <p:cNvSpPr/>
          <p:nvPr/>
        </p:nvSpPr>
        <p:spPr>
          <a:xfrm>
            <a:off x="922307" y="2806851"/>
            <a:ext cx="1884748" cy="30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7C2F4CB-7F84-C1BE-EE7F-72D24AE778BA}"/>
                  </a:ext>
                </a:extLst>
              </p:cNvPr>
              <p:cNvSpPr txBox="1"/>
              <p:nvPr/>
            </p:nvSpPr>
            <p:spPr>
              <a:xfrm>
                <a:off x="6096000" y="5229305"/>
                <a:ext cx="454541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Durante la ricerca, se una mossa è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tabù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ma produce un miglioramento globale, la accettiamo.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Esempio: la mossa (3,4)=2 ↔ (4,3)=1 ma porta da f(s₀) = 3 a f(s₀) = 2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ignora il divieto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e si applica comunque: </a:t>
                </a:r>
                <a14:m>
                  <m:oMath xmlns:m="http://schemas.openxmlformats.org/officeDocument/2006/math"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ar-AE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ar-AE" sz="1200" i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 sz="1200" i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ar-AE" sz="12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ar-AE" sz="1200" i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ar-AE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  </m:t>
                    </m:r>
                    <m:r>
                      <a:rPr lang="ar-AE" sz="12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nor/>
                      </m:rPr>
                      <a:rPr lang="ar-AE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  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accetta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la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mossa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criterio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di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aspirazione</m:t>
                    </m:r>
                    <m:r>
                      <m:rPr>
                        <m:nor/>
                      </m:rPr>
                      <a:rPr lang="it-IT" sz="12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)</m:t>
                    </m:r>
                  </m:oMath>
                </a14:m>
                <a:endParaRPr lang="it-IT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7C2F4CB-7F84-C1BE-EE7F-72D24AE77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29305"/>
                <a:ext cx="4545412" cy="1200329"/>
              </a:xfrm>
              <a:prstGeom prst="rect">
                <a:avLst/>
              </a:prstGeom>
              <a:blipFill>
                <a:blip r:embed="rId3"/>
                <a:stretch>
                  <a:fillRect t="-508" b="-5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8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6573-03EB-2A9C-E263-14EAAA58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FC73FBED-DA0A-8107-C5EC-B6E13D8D4108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B6550F3-5BD4-A9CD-1141-44902A5E6FA0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21BC8B0-E0DD-F929-382D-43F41A9AA83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F1F3D4-B7F9-58ED-884D-7A173BF78FC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0C80E"/>
                </a:solidFill>
                <a:latin typeface="Bierstadt" panose="020B0004020202020204" pitchFamily="34" charset="0"/>
              </a:rPr>
              <a:t>Design and Application of Tabu Search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E40359-4D17-0CB0-BEB5-B6D7EE7C9280}"/>
              </a:ext>
            </a:extLst>
          </p:cNvPr>
          <p:cNvSpPr txBox="1"/>
          <p:nvPr/>
        </p:nvSpPr>
        <p:spPr>
          <a:xfrm>
            <a:off x="590964" y="818683"/>
            <a:ext cx="111923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Punti di forza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Applicabile con successo 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molti problemi di ottimizzazione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Offre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grande flessibilità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grazie ai numerosi elementi personalizzabili.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Elementi da progettare (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problem-specific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Rappresentazione delle soluzioni.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list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(short-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term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memory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Medium-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term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memory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(intensificazione).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Long-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term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memory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(diversificazione).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Grado di libertà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Maggiore rispetto 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Local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Simulated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Annealing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→ più possibilità, ma anche più complessità di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⚠️ Sensibilità ai parametri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prestazioni del TS dipendono fortemente da alcune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scelte critiche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</a:t>
            </a:r>
            <a:b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particolare dalla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dimensione della tabu list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52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E250C-9147-30FE-6A9C-0371608C9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AAE08B51-719A-E107-2EA4-8214BAF17694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DA8D61-17AA-CD50-C2BF-A2A44F75906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Metaeuristiche – population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based</a:t>
            </a:r>
            <a:endParaRPr lang="it-IT" b="1" dirty="0">
              <a:solidFill>
                <a:srgbClr val="512373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8EA59D9-C647-3FC1-D093-2011FD73E43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386DA5A-6EE0-553D-5FEC-71EBA9DEC9E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3DEB06-FF65-9C4B-FABD-58E7C87A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49" y="787409"/>
            <a:ext cx="4698178" cy="55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46F56E-7349-176B-36BC-57A6DB37C1E2}"/>
              </a:ext>
            </a:extLst>
          </p:cNvPr>
          <p:cNvSpPr txBox="1"/>
          <p:nvPr/>
        </p:nvSpPr>
        <p:spPr>
          <a:xfrm>
            <a:off x="440370" y="695694"/>
            <a:ext cx="55655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metaeuristiche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population-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based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lavorano su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insieme di soluzioni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(popolazione) che evolve nel tempo.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soluzione rappresenta un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individuo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compete o collabora con gli altri per migliorarsi.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distinguono due grandi famiglie: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Evolution-based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nuove soluzioni nascono dalla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combinazione e variazione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di soluzioni esistenti tramite operatori (es.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crossover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mutazione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memoria della ricerca è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interna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rappresentata dalla popolazione stessa.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Swarm-based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soluzioni cooperano attraverso una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memoria condivisa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viene aggiornata nel tempo.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memoria è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esterna e collettiva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come 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matrice dei feromoni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(nelle Ant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Colonies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entrambe, la conoscenza accumulata guida la ricerca, ma cambia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dove risiede la memoria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interna alla popolazione negli 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evolution-based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esterna e collettiva nei 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swarm-based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27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F9B27-4A0B-DD3E-5A32-090B68F7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2578EEB0-290E-B417-AB33-4688591A6D8B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78233D-9A0E-6EFB-3EED-AE83ACA3A4FE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Perché ispirarsi alla natura?</a:t>
            </a:r>
            <a:endParaRPr lang="it-IT" b="1" dirty="0">
              <a:solidFill>
                <a:srgbClr val="512373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60D116-4C4C-3FDB-338D-080489FC7C56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29D7460-67EA-B6D7-E081-6B7B2FFFB73C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 descr="Understanding The Diversity Within An Ant Colony">
            <a:extLst>
              <a:ext uri="{FF2B5EF4-FFF2-40B4-BE49-F238E27FC236}">
                <a16:creationId xmlns:a16="http://schemas.microsoft.com/office/drawing/2014/main" id="{3A56E076-77C5-C16B-94D8-CD7034CD7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6"/>
          <a:stretch>
            <a:fillRect/>
          </a:stretch>
        </p:blipFill>
        <p:spPr bwMode="auto">
          <a:xfrm>
            <a:off x="5316705" y="784509"/>
            <a:ext cx="2708728" cy="23301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Why bees swarm and what you should – and shouldn't – do when you come  across a colony on the move - ABC News">
            <a:extLst>
              <a:ext uri="{FF2B5EF4-FFF2-40B4-BE49-F238E27FC236}">
                <a16:creationId xmlns:a16="http://schemas.microsoft.com/office/drawing/2014/main" id="{72E7CB6B-C45E-24F8-7E70-54D7AE27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939" y="784510"/>
            <a:ext cx="3610584" cy="24084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Getting a Genetic Test | NIH News in Health">
            <a:extLst>
              <a:ext uri="{FF2B5EF4-FFF2-40B4-BE49-F238E27FC236}">
                <a16:creationId xmlns:a16="http://schemas.microsoft.com/office/drawing/2014/main" id="{D974ADA9-8D26-BBEB-0B28-A3C19284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3822633"/>
            <a:ext cx="2936823" cy="19578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Stormi di uccelli a Bergamo">
            <a:extLst>
              <a:ext uri="{FF2B5EF4-FFF2-40B4-BE49-F238E27FC236}">
                <a16:creationId xmlns:a16="http://schemas.microsoft.com/office/drawing/2014/main" id="{AFDFDA7B-F2F4-3693-A854-66D5ED26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50" y="3820118"/>
            <a:ext cx="3475081" cy="19553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76D277-EB36-A164-9C6C-CA8A0197F922}"/>
              </a:ext>
            </a:extLst>
          </p:cNvPr>
          <p:cNvSpPr txBox="1"/>
          <p:nvPr/>
        </p:nvSpPr>
        <p:spPr>
          <a:xfrm>
            <a:off x="766928" y="974170"/>
            <a:ext cx="381546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natura è un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sistema complesso, dinamico e adattivo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organismi viventi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risolvono problemi di sopravvivenza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(ricerca di cibo, cooperazione, riproduzione, ottimizzazione energetica).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Questi processi avvengono in modo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decentrato e probabilistico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ma producono soluzioni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efficienti, robuste e adattive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algoritmi ispirati alla natura (o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bio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-ispirati)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cercano di riprodurre questi meccanismi per affrontare problemi di ottimizzazione difficili.</a:t>
            </a:r>
          </a:p>
        </p:txBody>
      </p:sp>
    </p:spTree>
    <p:extLst>
      <p:ext uri="{BB962C8B-B14F-4D97-AF65-F5344CB8AC3E}">
        <p14:creationId xmlns:p14="http://schemas.microsoft.com/office/powerpoint/2010/main" val="136839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D87C-B111-9C97-B65F-F1D282BD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AD51F2FE-44DD-AE15-8BA7-607B6E655C54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F7D72A-41B1-9A7D-C7ED-93B0C348E0B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Algoritmi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bio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-ispirati: imparare dalla natura</a:t>
            </a:r>
            <a:endParaRPr lang="it-IT" b="1" dirty="0">
              <a:solidFill>
                <a:srgbClr val="512373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674961C-429C-9131-C9CA-A79D2DA737B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C5A38FF-00D5-0AB7-35CB-312C97B1BE5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3747B3-EA74-C43C-06AC-B0EEF53D47C0}"/>
              </a:ext>
            </a:extLst>
          </p:cNvPr>
          <p:cNvSpPr txBox="1"/>
          <p:nvPr/>
        </p:nvSpPr>
        <p:spPr>
          <a:xfrm>
            <a:off x="529269" y="951999"/>
            <a:ext cx="52229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algoritmi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bio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-ispirati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si basano su modelli presi da processi naturali, biologici o sociali.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Obiettivo: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trovare soluzioni ottimali o quasi ottimali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imitando meccanismi di adattamento, cooperazione o evoluzione.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Algoritmi evolutivi: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ispirati all’evoluzione genetica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Swarm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intelligence: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ispirati ai comportamenti collettivi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Sono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metaeuristiche adattive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capaci di: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esplorare lo spazio di ricerca in modo distribuito,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adattarsi a problemi dinamici,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ottenere soluzioni robuste in tempi finiti.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generale sono algoritmi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più robusti, flessibili ed efficienti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pic>
        <p:nvPicPr>
          <p:cNvPr id="9" name="Picture 9" descr="Swarm intelligence for next-generation networks: Recent advances and  applications - ScienceDirect">
            <a:extLst>
              <a:ext uri="{FF2B5EF4-FFF2-40B4-BE49-F238E27FC236}">
                <a16:creationId xmlns:a16="http://schemas.microsoft.com/office/drawing/2014/main" id="{D92F77DE-CE86-B440-871A-2E54C49A9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97" b="31960"/>
          <a:stretch>
            <a:fillRect/>
          </a:stretch>
        </p:blipFill>
        <p:spPr bwMode="auto">
          <a:xfrm>
            <a:off x="7545707" y="3337877"/>
            <a:ext cx="2538495" cy="26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E3E5561-6E49-4E3C-66B7-ECF91D5A9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7786" y="850463"/>
            <a:ext cx="2648229" cy="1836106"/>
          </a:xfrm>
          <a:prstGeom prst="rect">
            <a:avLst/>
          </a:prstGeom>
        </p:spPr>
      </p:pic>
      <p:pic>
        <p:nvPicPr>
          <p:cNvPr id="10243" name="Picture 3" descr="Eagle Nation Online | Opinion – Columnist presents skepticism for evolution">
            <a:extLst>
              <a:ext uri="{FF2B5EF4-FFF2-40B4-BE49-F238E27FC236}">
                <a16:creationId xmlns:a16="http://schemas.microsoft.com/office/drawing/2014/main" id="{0E5914D6-048F-E6B9-EAC1-FB4532A0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56" y="961004"/>
            <a:ext cx="3172691" cy="19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6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4549E-497D-E8DF-1D9C-6B7F7B632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FAAE0-C090-1D2C-F3B2-AA03BC05D6A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Algoritmi Evolutivi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B85083C-2E0A-22D8-21FE-F00770F7516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115C0A-0BC5-047D-81DC-3E3FD43EBB6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4BAE7A-08E2-60BB-6FCA-DE2AB8C1A319}"/>
              </a:ext>
            </a:extLst>
          </p:cNvPr>
          <p:cNvSpPr txBox="1"/>
          <p:nvPr/>
        </p:nvSpPr>
        <p:spPr>
          <a:xfrm>
            <a:off x="566304" y="747581"/>
            <a:ext cx="42758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ispirano alla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teoria dell’evoluzione di Darwin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dove: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popolazioni evolvono nel tempo grazie alla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selezione naturale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individui migliori trasmettono le proprie caratteristiche (geni) alle generazioni successive.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sintesi: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gli algoritmi evolutivi imitano la capacità della natura di adattarsi e migliorare, generazione dopo generazione.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D1B7BB-44A0-5116-A336-F8FE35AB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28" y="2261690"/>
            <a:ext cx="1988292" cy="2793077"/>
          </a:xfrm>
          <a:prstGeom prst="roundRect">
            <a:avLst/>
          </a:prstGeom>
        </p:spPr>
      </p:pic>
      <p:pic>
        <p:nvPicPr>
          <p:cNvPr id="4104" name="Picture 8" descr="Theories of Evolution | BioNinja">
            <a:extLst>
              <a:ext uri="{FF2B5EF4-FFF2-40B4-BE49-F238E27FC236}">
                <a16:creationId xmlns:a16="http://schemas.microsoft.com/office/drawing/2014/main" id="{F7D2871B-04E6-5627-B97E-C6E59D4B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07" y="151763"/>
            <a:ext cx="5148334" cy="17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ories of Evolution | BioNinja">
            <a:extLst>
              <a:ext uri="{FF2B5EF4-FFF2-40B4-BE49-F238E27FC236}">
                <a16:creationId xmlns:a16="http://schemas.microsoft.com/office/drawing/2014/main" id="{472FDD44-6B2E-F6D0-5FF1-2E545932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93" y="5076427"/>
            <a:ext cx="4741391" cy="15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1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36127-18E0-0D06-831F-DEA79D27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C27AFE-7ECD-251B-FABE-CB65D9061DF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L’idea di fondo: l’evoluzione naturale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1B9E4C7-417E-CDC4-F9A1-F18287A75F0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CB5C515-5FBC-BADB-8721-D0048856C60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Population is Not a Threat to India - Spontaneous Order">
            <a:extLst>
              <a:ext uri="{FF2B5EF4-FFF2-40B4-BE49-F238E27FC236}">
                <a16:creationId xmlns:a16="http://schemas.microsoft.com/office/drawing/2014/main" id="{9945D204-68B6-92E9-BA22-2FA0B2D2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2" y="2376881"/>
            <a:ext cx="3269962" cy="187193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Young People, Engagement, Teens, Youth, Students PNG">
            <a:extLst>
              <a:ext uri="{FF2B5EF4-FFF2-40B4-BE49-F238E27FC236}">
                <a16:creationId xmlns:a16="http://schemas.microsoft.com/office/drawing/2014/main" id="{C7D3F4AD-EE8C-2063-11A3-F0C2C7D1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04" y="5412385"/>
            <a:ext cx="1290077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Young People, Engagement, Teens, Youth, Students PNG">
            <a:extLst>
              <a:ext uri="{FF2B5EF4-FFF2-40B4-BE49-F238E27FC236}">
                <a16:creationId xmlns:a16="http://schemas.microsoft.com/office/drawing/2014/main" id="{21417FC6-22F0-4D38-548A-1284D59E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14" y="5412385"/>
            <a:ext cx="1290077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Young People, Engagement, Teens, Youth, Students PNG">
            <a:extLst>
              <a:ext uri="{FF2B5EF4-FFF2-40B4-BE49-F238E27FC236}">
                <a16:creationId xmlns:a16="http://schemas.microsoft.com/office/drawing/2014/main" id="{5A54E17B-24B4-BACD-82DC-5EB60DFA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60" y="5412385"/>
            <a:ext cx="1290077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5AF175-6436-2491-7212-9DB38887D48C}"/>
              </a:ext>
            </a:extLst>
          </p:cNvPr>
          <p:cNvSpPr txBox="1"/>
          <p:nvPr/>
        </p:nvSpPr>
        <p:spPr>
          <a:xfrm>
            <a:off x="1295148" y="1759435"/>
            <a:ext cx="2018021" cy="367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POPOLAZIONE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94DEE7-B9FF-21E0-A1F8-2E0DA9F226F3}"/>
              </a:ext>
            </a:extLst>
          </p:cNvPr>
          <p:cNvSpPr txBox="1"/>
          <p:nvPr/>
        </p:nvSpPr>
        <p:spPr>
          <a:xfrm>
            <a:off x="9187409" y="1122821"/>
            <a:ext cx="2018021" cy="367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GENITORI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85AD2A2-EE61-EADD-CC19-7AC33FBFB464}"/>
              </a:ext>
            </a:extLst>
          </p:cNvPr>
          <p:cNvSpPr txBox="1"/>
          <p:nvPr/>
        </p:nvSpPr>
        <p:spPr>
          <a:xfrm>
            <a:off x="4932666" y="5002982"/>
            <a:ext cx="2146372" cy="367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FIGLI</a:t>
            </a:r>
          </a:p>
        </p:txBody>
      </p:sp>
      <p:sp>
        <p:nvSpPr>
          <p:cNvPr id="15" name="Freccia circolare in giù 14">
            <a:extLst>
              <a:ext uri="{FF2B5EF4-FFF2-40B4-BE49-F238E27FC236}">
                <a16:creationId xmlns:a16="http://schemas.microsoft.com/office/drawing/2014/main" id="{E3749BD4-FB71-E1A8-4AF7-6A439D8079DD}"/>
              </a:ext>
            </a:extLst>
          </p:cNvPr>
          <p:cNvSpPr/>
          <p:nvPr/>
        </p:nvSpPr>
        <p:spPr>
          <a:xfrm>
            <a:off x="3091621" y="770525"/>
            <a:ext cx="6008757" cy="840804"/>
          </a:xfrm>
          <a:prstGeom prst="curvedDownArrow">
            <a:avLst>
              <a:gd name="adj1" fmla="val 10402"/>
              <a:gd name="adj2" fmla="val 50000"/>
              <a:gd name="adj3" fmla="val 25000"/>
            </a:avLst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ircolare in giù 15">
            <a:extLst>
              <a:ext uri="{FF2B5EF4-FFF2-40B4-BE49-F238E27FC236}">
                <a16:creationId xmlns:a16="http://schemas.microsoft.com/office/drawing/2014/main" id="{0F80EC8A-5B2D-3926-8CC8-188E38B201C6}"/>
              </a:ext>
            </a:extLst>
          </p:cNvPr>
          <p:cNvSpPr/>
          <p:nvPr/>
        </p:nvSpPr>
        <p:spPr>
          <a:xfrm rot="8443088">
            <a:off x="8486717" y="5440971"/>
            <a:ext cx="2217298" cy="795507"/>
          </a:xfrm>
          <a:prstGeom prst="curvedDownArrow">
            <a:avLst>
              <a:gd name="adj1" fmla="val 22643"/>
              <a:gd name="adj2" fmla="val 55571"/>
              <a:gd name="adj3" fmla="val 46963"/>
            </a:avLst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circolare in giù 16">
            <a:extLst>
              <a:ext uri="{FF2B5EF4-FFF2-40B4-BE49-F238E27FC236}">
                <a16:creationId xmlns:a16="http://schemas.microsoft.com/office/drawing/2014/main" id="{15555EC8-38BE-7FAC-05D9-E55C1EAA8C38}"/>
              </a:ext>
            </a:extLst>
          </p:cNvPr>
          <p:cNvSpPr/>
          <p:nvPr/>
        </p:nvSpPr>
        <p:spPr>
          <a:xfrm rot="13444344">
            <a:off x="1566814" y="5261923"/>
            <a:ext cx="2217298" cy="674618"/>
          </a:xfrm>
          <a:prstGeom prst="curvedDownArrow">
            <a:avLst>
              <a:gd name="adj1" fmla="val 25000"/>
              <a:gd name="adj2" fmla="val 77298"/>
              <a:gd name="adj3" fmla="val 48380"/>
            </a:avLst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DE10923-59E1-83B4-26A4-00F8C30F5FA2}"/>
              </a:ext>
            </a:extLst>
          </p:cNvPr>
          <p:cNvSpPr txBox="1"/>
          <p:nvPr/>
        </p:nvSpPr>
        <p:spPr>
          <a:xfrm>
            <a:off x="4311385" y="1684665"/>
            <a:ext cx="40399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natura, una popolazione evolve nel tempo.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Individui con caratteristiche migliori sopravvivono e si riproducono.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nuovi individui ereditano tratti dei genitori, ma con variazioni casuali (mutazioni).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Nel tempo, la popolazione si adatta all’ambiente, migliorando.</a:t>
            </a:r>
          </a:p>
        </p:txBody>
      </p:sp>
      <p:pic>
        <p:nvPicPr>
          <p:cNvPr id="13" name="Immagine 12" descr="Immagine che contiene vestiti, cartone animato, ragazzo, eretto&#10;&#10;Il contenuto generato dall'IA potrebbe non essere corretto.">
            <a:extLst>
              <a:ext uri="{FF2B5EF4-FFF2-40B4-BE49-F238E27FC236}">
                <a16:creationId xmlns:a16="http://schemas.microsoft.com/office/drawing/2014/main" id="{152C5704-354B-5562-A05C-226C171EA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 t="11235" r="28889" b="8788"/>
          <a:stretch>
            <a:fillRect/>
          </a:stretch>
        </p:blipFill>
        <p:spPr>
          <a:xfrm>
            <a:off x="9243566" y="1943118"/>
            <a:ext cx="703599" cy="1366404"/>
          </a:xfrm>
          <a:prstGeom prst="rect">
            <a:avLst/>
          </a:prstGeom>
        </p:spPr>
      </p:pic>
      <p:pic>
        <p:nvPicPr>
          <p:cNvPr id="14" name="Immagine 13" descr="Immagine che contiene vestiti, cartone animato, ragazzo, eretto&#10;&#10;Il contenuto generato dall'IA potrebbe non essere corretto.">
            <a:extLst>
              <a:ext uri="{FF2B5EF4-FFF2-40B4-BE49-F238E27FC236}">
                <a16:creationId xmlns:a16="http://schemas.microsoft.com/office/drawing/2014/main" id="{A843D65E-D1BD-A5C2-9EBA-7F27257F0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 t="11235" r="28889" b="8788"/>
          <a:stretch>
            <a:fillRect/>
          </a:stretch>
        </p:blipFill>
        <p:spPr>
          <a:xfrm>
            <a:off x="10576298" y="1897643"/>
            <a:ext cx="703599" cy="1366404"/>
          </a:xfrm>
          <a:prstGeom prst="rect">
            <a:avLst/>
          </a:prstGeom>
        </p:spPr>
      </p:pic>
      <p:pic>
        <p:nvPicPr>
          <p:cNvPr id="19" name="Immagine 18" descr="Immagine che contiene vestiti, cartone animato, ragazzo, eretto&#10;&#10;Il contenuto generato dall'IA potrebbe non essere corretto.">
            <a:extLst>
              <a:ext uri="{FF2B5EF4-FFF2-40B4-BE49-F238E27FC236}">
                <a16:creationId xmlns:a16="http://schemas.microsoft.com/office/drawing/2014/main" id="{29A5FD95-AC62-5200-68DD-DA7F88101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 t="11235" r="28889" b="8788"/>
          <a:stretch>
            <a:fillRect/>
          </a:stretch>
        </p:blipFill>
        <p:spPr>
          <a:xfrm>
            <a:off x="9872699" y="3341376"/>
            <a:ext cx="703599" cy="1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419F0-D858-75DC-C25E-66381DE73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458E14-FB76-100F-7049-3D9F66612A7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Analogia con gli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EAs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2C5B413-BF5E-F4CF-E36C-262E9CE6081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85CC4ED-9224-A5BC-8BF6-1C8C8335600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8C086CA3-1DF5-E6FE-D242-49FC00AB9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614357"/>
              </p:ext>
            </p:extLst>
          </p:nvPr>
        </p:nvGraphicFramePr>
        <p:xfrm>
          <a:off x="6550582" y="1409262"/>
          <a:ext cx="5018808" cy="419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4A847A-9117-868E-1C55-66C6BA460A06}"/>
              </a:ext>
            </a:extLst>
          </p:cNvPr>
          <p:cNvSpPr txBox="1"/>
          <p:nvPr/>
        </p:nvSpPr>
        <p:spPr>
          <a:xfrm>
            <a:off x="588994" y="895121"/>
            <a:ext cx="42135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algoritmi evolutivi (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EAs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imitano il processo naturale dell’evoluzione.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individuo = una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candidata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qualità di ogni individuo è misurata da una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funzione di fitness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L’evoluzione avviene tramite tre operazioni chiave: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Selection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scelta delle soluzioni migliori (i “genitori”).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Reproduction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generazione di nuove soluzioni combinando i genitori (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crossover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e introducendo variazioni casuali (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mutazione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Replacement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scelta di quali soluzioni rimangono nella popolazione per la prossima generazione.</a:t>
            </a:r>
          </a:p>
        </p:txBody>
      </p:sp>
      <p:pic>
        <p:nvPicPr>
          <p:cNvPr id="6" name="Picture 2" descr="Population is Not a Threat to India - Spontaneous Order">
            <a:extLst>
              <a:ext uri="{FF2B5EF4-FFF2-40B4-BE49-F238E27FC236}">
                <a16:creationId xmlns:a16="http://schemas.microsoft.com/office/drawing/2014/main" id="{AE79B267-33FF-C0B4-6F44-4B730770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83" y="367897"/>
            <a:ext cx="1738314" cy="9951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03158B-9C58-4D48-E589-48DA81D9A86B}"/>
              </a:ext>
            </a:extLst>
          </p:cNvPr>
          <p:cNvSpPr txBox="1"/>
          <p:nvPr/>
        </p:nvSpPr>
        <p:spPr>
          <a:xfrm rot="3212093">
            <a:off x="10197781" y="2494992"/>
            <a:ext cx="1324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Selection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3EF5B1-2AF7-EF9C-8A0D-E9AB4279249E}"/>
              </a:ext>
            </a:extLst>
          </p:cNvPr>
          <p:cNvSpPr txBox="1"/>
          <p:nvPr/>
        </p:nvSpPr>
        <p:spPr>
          <a:xfrm>
            <a:off x="8244289" y="5697830"/>
            <a:ext cx="170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Reproduction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AFA079-3DA2-0089-7127-5369FC377C51}"/>
              </a:ext>
            </a:extLst>
          </p:cNvPr>
          <p:cNvSpPr txBox="1"/>
          <p:nvPr/>
        </p:nvSpPr>
        <p:spPr>
          <a:xfrm rot="17961399">
            <a:off x="5969578" y="2572709"/>
            <a:ext cx="1782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Replacement</a:t>
            </a:r>
            <a:endParaRPr lang="it-IT" dirty="0"/>
          </a:p>
        </p:txBody>
      </p:sp>
      <p:pic>
        <p:nvPicPr>
          <p:cNvPr id="19" name="Picture 10" descr="Young People, Engagement, Teens, Youth, Students PNG">
            <a:extLst>
              <a:ext uri="{FF2B5EF4-FFF2-40B4-BE49-F238E27FC236}">
                <a16:creationId xmlns:a16="http://schemas.microsoft.com/office/drawing/2014/main" id="{D9BC1895-21CD-C1D4-3E14-3023F68C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08" y="4732726"/>
            <a:ext cx="1290077" cy="12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 descr="Immagine che contiene vestiti, cartone animato, ragazzo, eretto&#10;&#10;Il contenuto generato dall'IA potrebbe non essere corretto.">
            <a:extLst>
              <a:ext uri="{FF2B5EF4-FFF2-40B4-BE49-F238E27FC236}">
                <a16:creationId xmlns:a16="http://schemas.microsoft.com/office/drawing/2014/main" id="{DF7D058A-27B0-E71F-99F9-31BCF1382F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 t="11235" r="28889" b="8788"/>
          <a:stretch>
            <a:fillRect/>
          </a:stretch>
        </p:blipFill>
        <p:spPr>
          <a:xfrm>
            <a:off x="10534483" y="4732726"/>
            <a:ext cx="651435" cy="12651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E8A1FC-8538-A9F4-F955-C87CB6EA8076}"/>
              </a:ext>
            </a:extLst>
          </p:cNvPr>
          <p:cNvSpPr txBox="1"/>
          <p:nvPr/>
        </p:nvSpPr>
        <p:spPr>
          <a:xfrm>
            <a:off x="7722743" y="3275753"/>
            <a:ext cx="2913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1 Generazione è 1 ciclo evolutivo (selezione, riproduzione, </a:t>
            </a:r>
            <a:r>
              <a:rPr lang="it-IT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replacement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960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2DAB7-8E37-C004-5E71-E150CB4BD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81E429-97B7-E1BC-06E6-FC065C0B6AE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Genotipo e fenotipo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FBEB2E2-ABB0-5A80-E079-DC8E464AEFEC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D35A97-2601-3A76-B31F-D5D0A24818E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ai design - What is meant by gene, chromosome, population in genetic  algorithm in terms of feature selection? - Artificial Intelligence Stack  Exchange">
            <a:extLst>
              <a:ext uri="{FF2B5EF4-FFF2-40B4-BE49-F238E27FC236}">
                <a16:creationId xmlns:a16="http://schemas.microsoft.com/office/drawing/2014/main" id="{08FC1308-E27D-C4F8-C980-62B46EA8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16" y="2891132"/>
            <a:ext cx="4714269" cy="291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2AF221-83D4-6C88-D5A5-CC6720F7E2F2}"/>
              </a:ext>
            </a:extLst>
          </p:cNvPr>
          <p:cNvSpPr txBox="1"/>
          <p:nvPr/>
        </p:nvSpPr>
        <p:spPr>
          <a:xfrm>
            <a:off x="401199" y="642432"/>
            <a:ext cx="48669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soluzione è codificata come un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cromosoma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ossia una sequenza di valori (bit, numeri o simboli). Questa rappresentazione astratta è detta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genotipo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posizione del cromosoma rappresenta un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(cioè un oggetto).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valore assunto dal gene è l’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allele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 indica la decisione.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fenotipo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è la soluzione vera e propria interpretata nel contesto del problema.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L’insieme di tutti i cromosomi forma la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popolazione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iniziale</a:t>
            </a:r>
          </a:p>
        </p:txBody>
      </p:sp>
      <p:pic>
        <p:nvPicPr>
          <p:cNvPr id="2" name="Picture 4" descr="Genotype vs Phenotype">
            <a:extLst>
              <a:ext uri="{FF2B5EF4-FFF2-40B4-BE49-F238E27FC236}">
                <a16:creationId xmlns:a16="http://schemas.microsoft.com/office/drawing/2014/main" id="{CCF45E23-4282-5AC1-8F27-43745373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74" y="5578352"/>
            <a:ext cx="1894618" cy="10657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testo, schermat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64695AA7-1634-1AED-A961-2FA65544D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5" y="341444"/>
            <a:ext cx="3948692" cy="22855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3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FA35-53CD-4179-C1BC-62654C35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3055B5BA-6A28-4A94-BDF4-D693FC80BC6D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BF6A42E-9DB7-BA9E-2FEC-CF634BF7209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9BDF8C0-405F-9EEA-EFCC-C8088C676D1F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2664D4-0BD5-8025-DD80-70E9966EBD6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Come funziona il 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B42B588F-C41C-FCD9-C0CF-3F43C9BBF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59"/>
          <a:stretch>
            <a:fillRect/>
          </a:stretch>
        </p:blipFill>
        <p:spPr>
          <a:xfrm>
            <a:off x="2358736" y="652467"/>
            <a:ext cx="7474527" cy="161275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ACB6E4-8307-BFFF-BA7A-F56D738FCABC}"/>
              </a:ext>
            </a:extLst>
          </p:cNvPr>
          <p:cNvSpPr txBox="1"/>
          <p:nvPr/>
        </p:nvSpPr>
        <p:spPr>
          <a:xfrm>
            <a:off x="529269" y="3631297"/>
            <a:ext cx="11420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parte da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iniziale (s₀)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Vengono inizializzate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memoria a medio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quella a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L'algoritmo entra in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ciclo iterativo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continua finché non vengono soddisfatti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criteri di arresto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ogni iterazione, si cerca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"vicino ammissibile"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tra tutte le soluzioni vicine a quella corrente. Per "ammissibile" si intende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che non è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oppure che, pur essendo tabù,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soddisfa speciali condizioni di aspirazione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volta identificato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vicino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questo diventa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nuova soluzione corrente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83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BA33-1418-8343-09A7-B24A2FD75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8D0B87-3F49-FC8B-C595-9BC304845A9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Fitness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Function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C3D99EE-A216-CACD-CFB9-27B99E3AE57A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14ADB38-0434-15CE-99B6-876CED9D881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861DBC6-61AB-4859-E190-71F5C81AC231}"/>
                  </a:ext>
                </a:extLst>
              </p:cNvPr>
              <p:cNvSpPr txBox="1"/>
              <p:nvPr/>
            </p:nvSpPr>
            <p:spPr>
              <a:xfrm>
                <a:off x="555912" y="886080"/>
                <a:ext cx="5086352" cy="5755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La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fitness </a:t>
                </a:r>
                <a:r>
                  <a:rPr lang="it-IT" sz="16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function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una funzione che valuta la qualità di ogni soluzione candidata (cromosoma) a un problema, assegnando un punteggio che indica quanto è "adatta".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il motore della selezione: gli individui con un valore di fitness più alto hanno maggiori probabilità di essere scelti per riprodursi e trasmettere i propri tratti alle generazioni future, guidando l'algoritmo verso soluzioni sempre migliori. 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Fitness e funzione obiettivo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problemi di massimizzazione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fitness e funzione obiettivo coincidono: più alto il valore, migliore la soluzione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it-IT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16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it-IT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(es. </a:t>
                </a:r>
                <a:r>
                  <a:rPr lang="it-IT" sz="16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Knapsack</a:t>
                </a:r>
                <a:r>
                  <a:rPr lang="it-IT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maggiore valore totale = fitness più alta).</a:t>
                </a:r>
                <a:endPara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problemi di minimizzazione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la fitness è costruita in modo che valori più piccoli dell’obiettivo corrispondano a fitness più alte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it-IT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oppure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it-IT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 /(</m:t>
                    </m:r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 </a:t>
                </a:r>
                <a:r>
                  <a:rPr lang="it-IT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(es. TSP: percorso più corto = fitness più alta)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Se una soluzione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viola un vincolo 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(es. supera un limite di capacità, usa un colore vietato, ecc.), la fitness viene ridotta.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861DBC6-61AB-4859-E190-71F5C81AC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2" y="886080"/>
                <a:ext cx="5086352" cy="5755422"/>
              </a:xfrm>
              <a:prstGeom prst="rect">
                <a:avLst/>
              </a:prstGeom>
              <a:blipFill>
                <a:blip r:embed="rId3"/>
                <a:stretch>
                  <a:fillRect l="-479" t="-318" r="-1437" b="-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3: Nomenclature for a genetic algorithm. | Download Scientific Diagram">
            <a:extLst>
              <a:ext uri="{FF2B5EF4-FFF2-40B4-BE49-F238E27FC236}">
                <a16:creationId xmlns:a16="http://schemas.microsoft.com/office/drawing/2014/main" id="{8E95E42C-5895-19D7-9489-663E0B38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86" y="3640681"/>
            <a:ext cx="2979552" cy="27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tness Functions in Genetic Algorithms: Evaluating Solutions | by  Sowmyashri V | Medium">
            <a:extLst>
              <a:ext uri="{FF2B5EF4-FFF2-40B4-BE49-F238E27FC236}">
                <a16:creationId xmlns:a16="http://schemas.microsoft.com/office/drawing/2014/main" id="{19DAB06E-EEFC-80D9-BC25-46849304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3649"/>
            <a:ext cx="4033839" cy="32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9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4C287-E200-A49B-F18F-C1A9F5461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7C811A-05C2-4CBC-33AC-082917ABF17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Handling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constraints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and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infeasible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solutions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6B5AB2A-A05E-EEF2-2478-8B7E93E08C16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5D08BA6-3D6C-4EB8-B107-81EC97A2C6A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C78A7F1-E190-F377-5806-EDE932C0B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28" y="3667690"/>
            <a:ext cx="4976196" cy="25799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956166-AB11-EA8A-E661-4A9F2AD4616E}"/>
              </a:ext>
            </a:extLst>
          </p:cNvPr>
          <p:cNvSpPr txBox="1"/>
          <p:nvPr/>
        </p:nvSpPr>
        <p:spPr>
          <a:xfrm>
            <a:off x="408711" y="735075"/>
            <a:ext cx="113849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qualunque metaeuristica è possibile che si possano avere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non ammissibili, generate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due fasi: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Generazione iniziale: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ad esempio, una popolazione casuale può contenere soluzioni che violano vincoli (capacità, tempi, limiti, ecc.).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Durante la ricerca: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operatore (mutazione, crossover,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move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ecc.) può produrre una soluzione che esce temporaneamente dalla regione fattibile.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regioni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feasible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infeasible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dello spazio di ricerca spesso non sono contigue: per passare da una buona soluzione a un’altra, può essere necessario attraversare una zona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infeasible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soluzioni non ammissibili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possono comunque contenere informazione utile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e scartarle sempre porta a una ricerca più “cieca”. 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5A2F775E-F005-59FA-C58B-1F926CD3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5766"/>
              </p:ext>
            </p:extLst>
          </p:nvPr>
        </p:nvGraphicFramePr>
        <p:xfrm>
          <a:off x="725586" y="4263645"/>
          <a:ext cx="4865406" cy="1859280"/>
        </p:xfrm>
        <a:graphic>
          <a:graphicData uri="http://schemas.openxmlformats.org/drawingml/2006/table">
            <a:tbl>
              <a:tblPr/>
              <a:tblGrid>
                <a:gridCol w="1746816">
                  <a:extLst>
                    <a:ext uri="{9D8B030D-6E8A-4147-A177-3AD203B41FA5}">
                      <a16:colId xmlns:a16="http://schemas.microsoft.com/office/drawing/2014/main" val="3134679480"/>
                    </a:ext>
                  </a:extLst>
                </a:gridCol>
                <a:gridCol w="3118590">
                  <a:extLst>
                    <a:ext uri="{9D8B030D-6E8A-4147-A177-3AD203B41FA5}">
                      <a16:colId xmlns:a16="http://schemas.microsoft.com/office/drawing/2014/main" val="3032810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Possibile scelta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Esempio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59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❌ </a:t>
                      </a: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Scartarla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</a:t>
                      </a:r>
                      <a:r>
                        <a:rPr lang="it-I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Reject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“Questa soluzione non rispetta i limiti: la ignoro.”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4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⚖️ </a:t>
                      </a:r>
                      <a:r>
                        <a:rPr lang="it-IT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Penalizzarla</a:t>
                      </a:r>
                      <a:r>
                        <a:rPr lang="it-IT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(Penalty)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“La tengo, ma la valuto peggio delle altre.”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60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🛠️ </a:t>
                      </a: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Ripararla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</a:t>
                      </a:r>
                      <a:r>
                        <a:rPr lang="it-I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Repairing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“La modifico finché rispetta i vincoli.”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503281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063458-6D14-FBCA-BB56-EE19982DD670}"/>
              </a:ext>
            </a:extLst>
          </p:cNvPr>
          <p:cNvSpPr txBox="1"/>
          <p:nvPr/>
        </p:nvSpPr>
        <p:spPr>
          <a:xfrm>
            <a:off x="614796" y="3522214"/>
            <a:ext cx="4976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metaeuristica deve decidere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come comportarsi di fronte a una soluzione non ammissibile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9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2A9C6-12C5-8963-1550-4A2C60A6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0A8A6D-CEE2-AB87-80E1-E9101146744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Penalizing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Strategies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A21131C-529D-1615-A3EA-046328DA8F7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147C29A-17E1-5DB3-77D8-D068E6CA3120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CA025E2-57FA-9235-B853-5CE55A448805}"/>
                  </a:ext>
                </a:extLst>
              </p:cNvPr>
              <p:cNvSpPr txBox="1"/>
              <p:nvPr/>
            </p:nvSpPr>
            <p:spPr>
              <a:xfrm>
                <a:off x="555913" y="648568"/>
                <a:ext cx="1125855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include la violazione dei vincoli </a:t>
                </a:r>
                <a:r>
                  <a:rPr lang="it-I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direttamente nella funzione obiettivo</a:t>
                </a: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ar-AE" sz="160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AE" sz="16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ar-AE" sz="16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ar-AE" sz="16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 sz="16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6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ar-A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funzione obiettivo originale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grado di violazione dei vincoli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coefficiente di penalità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CA025E2-57FA-9235-B853-5CE55A448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3" y="648568"/>
                <a:ext cx="11258550" cy="1569660"/>
              </a:xfrm>
              <a:prstGeom prst="rect">
                <a:avLst/>
              </a:prstGeom>
              <a:blipFill>
                <a:blip r:embed="rId3"/>
                <a:stretch>
                  <a:fillRect l="-217" t="-1163" b="-3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B7FC6332-4EB1-0E31-1D89-0567AC4CB1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457105"/>
                  </p:ext>
                </p:extLst>
              </p:nvPr>
            </p:nvGraphicFramePr>
            <p:xfrm>
              <a:off x="927388" y="2434637"/>
              <a:ext cx="10515600" cy="1981200"/>
            </p:xfrm>
            <a:graphic>
              <a:graphicData uri="http://schemas.openxmlformats.org/drawingml/2006/table">
                <a:tbl>
                  <a:tblPr/>
                  <a:tblGrid>
                    <a:gridCol w="1873827">
                      <a:extLst>
                        <a:ext uri="{9D8B030D-6E8A-4147-A177-3AD203B41FA5}">
                          <a16:colId xmlns:a16="http://schemas.microsoft.com/office/drawing/2014/main" val="1710378180"/>
                        </a:ext>
                      </a:extLst>
                    </a:gridCol>
                    <a:gridCol w="1922318">
                      <a:extLst>
                        <a:ext uri="{9D8B030D-6E8A-4147-A177-3AD203B41FA5}">
                          <a16:colId xmlns:a16="http://schemas.microsoft.com/office/drawing/2014/main" val="4171359800"/>
                        </a:ext>
                      </a:extLst>
                    </a:gridCol>
                    <a:gridCol w="3356264">
                      <a:extLst>
                        <a:ext uri="{9D8B030D-6E8A-4147-A177-3AD203B41FA5}">
                          <a16:colId xmlns:a16="http://schemas.microsoft.com/office/drawing/2014/main" val="3244632410"/>
                        </a:ext>
                      </a:extLst>
                    </a:gridCol>
                    <a:gridCol w="3363191">
                      <a:extLst>
                        <a:ext uri="{9D8B030D-6E8A-4147-A177-3AD203B41FA5}">
                          <a16:colId xmlns:a16="http://schemas.microsoft.com/office/drawing/2014/main" val="15723456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Tipo di penalità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Descrizione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Formula generale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Note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27852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Violated Constraints</a:t>
                          </a:r>
                          <a:endParaRPr lang="it-IT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Penalità fissa per ogni vincolo violato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40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400" i="1" dirty="0" err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400" i="1" dirty="0" err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ar-AE" sz="1400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400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ar-AE" sz="1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ar-AE" sz="140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ar-AE" sz="1400" i="1" dirty="0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 dirty="0" err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ar-AE" sz="1400" i="1" dirty="0" err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ar-AE" sz="1400" i="1" dirty="0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 dirty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ar-AE" sz="1400" i="1" dirty="0" err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ar-AE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ar-AE" sz="14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numero di vincoli</a:t>
                          </a:r>
                          <a:r>
                            <a:rPr lang="it-IT" sz="14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40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400" i="1" dirty="0" err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ar-AE" sz="1400" i="1" dirty="0" err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4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coefficiente associato a ciascun vincolo 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 dirty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sz="1400" i="1" dirty="0" err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14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4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se il vincolo è violato (e viceversa). Non si considera “quanto” è violato il vincolo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559343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Amount</a:t>
                          </a:r>
                          <a:r>
                            <a:rPr lang="it-IT" sz="1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of </a:t>
                          </a: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Infeasibility</a:t>
                          </a:r>
                          <a:endParaRPr lang="it-IT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Penalità proporzionale alla distanza dalla fattibilità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40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400" i="1" dirty="0" err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ar-AE" sz="1400" i="1" dirty="0" err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ar-AE" sz="1400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400" i="1" dirty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400" i="1" dirty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ar-AE" sz="1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ar-AE" sz="140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AE" sz="1400" b="0" i="1" dirty="0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ar-AE" sz="1400" i="1" dirty="0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1400" i="1" dirty="0" err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ar-AE" sz="1400" i="1" dirty="0" err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ar-AE" sz="1400" i="1" dirty="0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400" b="0" i="1" dirty="0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it-IT" sz="1400" b="0" i="1" dirty="0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it-IT" sz="1400" b="0" i="1" dirty="0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it-IT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40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ar-AE" sz="1400" i="1" dirty="0" err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​ grado di violazione e  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1400" b="0" i="0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it-IT" sz="1400" b="0" i="0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it-IT" sz="1400" b="0" i="0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400" b="0" i="0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400" b="0" i="0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. Usa l’informazione su </a:t>
                          </a:r>
                          <a:r>
                            <a:rPr lang="it-IT" sz="14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quanto</a:t>
                          </a: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la soluzione è </a:t>
                          </a:r>
                          <a:r>
                            <a:rPr lang="it-IT" sz="1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infeasibile</a:t>
                          </a: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507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B7FC6332-4EB1-0E31-1D89-0567AC4CB1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457105"/>
                  </p:ext>
                </p:extLst>
              </p:nvPr>
            </p:nvGraphicFramePr>
            <p:xfrm>
              <a:off x="927388" y="2434637"/>
              <a:ext cx="10515600" cy="1981200"/>
            </p:xfrm>
            <a:graphic>
              <a:graphicData uri="http://schemas.openxmlformats.org/drawingml/2006/table">
                <a:tbl>
                  <a:tblPr/>
                  <a:tblGrid>
                    <a:gridCol w="1873827">
                      <a:extLst>
                        <a:ext uri="{9D8B030D-6E8A-4147-A177-3AD203B41FA5}">
                          <a16:colId xmlns:a16="http://schemas.microsoft.com/office/drawing/2014/main" val="1710378180"/>
                        </a:ext>
                      </a:extLst>
                    </a:gridCol>
                    <a:gridCol w="1922318">
                      <a:extLst>
                        <a:ext uri="{9D8B030D-6E8A-4147-A177-3AD203B41FA5}">
                          <a16:colId xmlns:a16="http://schemas.microsoft.com/office/drawing/2014/main" val="4171359800"/>
                        </a:ext>
                      </a:extLst>
                    </a:gridCol>
                    <a:gridCol w="3356264">
                      <a:extLst>
                        <a:ext uri="{9D8B030D-6E8A-4147-A177-3AD203B41FA5}">
                          <a16:colId xmlns:a16="http://schemas.microsoft.com/office/drawing/2014/main" val="3244632410"/>
                        </a:ext>
                      </a:extLst>
                    </a:gridCol>
                    <a:gridCol w="3363191">
                      <a:extLst>
                        <a:ext uri="{9D8B030D-6E8A-4147-A177-3AD203B41FA5}">
                          <a16:colId xmlns:a16="http://schemas.microsoft.com/office/drawing/2014/main" val="157234562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Tipo di penalità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Descrizione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Formula generale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Note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278524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Violated Constraints</a:t>
                          </a:r>
                          <a:endParaRPr lang="it-IT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Penalità fissa per ogni vincolo violato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249" t="-32692" r="-100544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2862" t="-32692" r="-362" b="-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559343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Amount</a:t>
                          </a:r>
                          <a:r>
                            <a:rPr lang="it-IT" sz="1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of </a:t>
                          </a: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Infeasibility</a:t>
                          </a:r>
                          <a:endParaRPr lang="it-IT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Penalità proporzionale alla distanza dalla fattibilità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249" t="-172500" r="-100544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2862" t="-172500" r="-362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1507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A39D6451-3F89-F5F1-3279-4BCE77DD9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229220"/>
                  </p:ext>
                </p:extLst>
              </p:nvPr>
            </p:nvGraphicFramePr>
            <p:xfrm>
              <a:off x="927388" y="4751419"/>
              <a:ext cx="5075600" cy="1645920"/>
            </p:xfrm>
            <a:graphic>
              <a:graphicData uri="http://schemas.openxmlformats.org/drawingml/2006/table">
                <a:tbl>
                  <a:tblPr/>
                  <a:tblGrid>
                    <a:gridCol w="1056631">
                      <a:extLst>
                        <a:ext uri="{9D8B030D-6E8A-4147-A177-3AD203B41FA5}">
                          <a16:colId xmlns:a16="http://schemas.microsoft.com/office/drawing/2014/main" val="199183670"/>
                        </a:ext>
                      </a:extLst>
                    </a:gridCol>
                    <a:gridCol w="4018969">
                      <a:extLst>
                        <a:ext uri="{9D8B030D-6E8A-4147-A177-3AD203B41FA5}">
                          <a16:colId xmlns:a16="http://schemas.microsoft.com/office/drawing/2014/main" val="1106820372"/>
                        </a:ext>
                      </a:extLst>
                    </a:gridCol>
                  </a:tblGrid>
                  <a:tr h="29389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Tipo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Descrizione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5145501"/>
                      </a:ext>
                    </a:extLst>
                  </a:tr>
                  <a:tr h="293896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Static</a:t>
                          </a:r>
                          <a:endParaRPr lang="it-IT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it-IT" sz="1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fisso durante tutta la ricerca.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3616866"/>
                      </a:ext>
                    </a:extLst>
                  </a:tr>
                  <a:tr h="49962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Dynamic</a:t>
                          </a:r>
                          <a:endParaRPr lang="it-IT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ar-AE" sz="1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ar-AE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cresce nel tempo:</a:t>
                          </a:r>
                          <a:r>
                            <a:rPr lang="it-IT" sz="14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</a:t>
                          </a: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all’inizio si esplora anche l’</a:t>
                          </a:r>
                          <a:r>
                            <a:rPr lang="it-IT" sz="1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infeasible</a:t>
                          </a: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</a:t>
                          </a:r>
                          <a:r>
                            <a:rPr lang="it-IT" sz="1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space</a:t>
                          </a: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, poi si restringe.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4902118"/>
                      </a:ext>
                    </a:extLst>
                  </a:tr>
                  <a:tr h="499622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Adaptive</a:t>
                          </a:r>
                          <a:endParaRPr lang="it-IT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ar-AE" sz="1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ar-AE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 si aggiorna in base ai risultati (aumenta se molte soluzioni </a:t>
                          </a:r>
                          <a:r>
                            <a:rPr lang="it-IT" sz="1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infeasible</a:t>
                          </a: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).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32435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la 1">
                <a:extLst>
                  <a:ext uri="{FF2B5EF4-FFF2-40B4-BE49-F238E27FC236}">
                    <a16:creationId xmlns:a16="http://schemas.microsoft.com/office/drawing/2014/main" id="{A39D6451-3F89-F5F1-3279-4BCE77DD96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229220"/>
                  </p:ext>
                </p:extLst>
              </p:nvPr>
            </p:nvGraphicFramePr>
            <p:xfrm>
              <a:off x="927388" y="4751419"/>
              <a:ext cx="5075600" cy="1645920"/>
            </p:xfrm>
            <a:graphic>
              <a:graphicData uri="http://schemas.openxmlformats.org/drawingml/2006/table">
                <a:tbl>
                  <a:tblPr/>
                  <a:tblGrid>
                    <a:gridCol w="1056631">
                      <a:extLst>
                        <a:ext uri="{9D8B030D-6E8A-4147-A177-3AD203B41FA5}">
                          <a16:colId xmlns:a16="http://schemas.microsoft.com/office/drawing/2014/main" val="199183670"/>
                        </a:ext>
                      </a:extLst>
                    </a:gridCol>
                    <a:gridCol w="4018969">
                      <a:extLst>
                        <a:ext uri="{9D8B030D-6E8A-4147-A177-3AD203B41FA5}">
                          <a16:colId xmlns:a16="http://schemas.microsoft.com/office/drawing/2014/main" val="110682037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Tipo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Descrizione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51455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Static</a:t>
                          </a:r>
                          <a:endParaRPr lang="it-IT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6212" t="-102000" r="-152" b="-36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361686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Dynamic</a:t>
                          </a:r>
                          <a:endParaRPr lang="it-IT" sz="14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6212" t="-117442" r="-152" b="-110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49021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it-IT" sz="1400" b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a:t>Adaptive</a:t>
                          </a:r>
                          <a:endParaRPr lang="it-IT" sz="1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Bierstadt" panose="020B0004020202020204" pitchFamily="34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6212" t="-220000" r="-152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3243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C3D4AFB-B5EB-B5A6-F032-9A76E70C6FF2}"/>
                  </a:ext>
                </a:extLst>
              </p:cNvPr>
              <p:cNvSpPr txBox="1"/>
              <p:nvPr/>
            </p:nvSpPr>
            <p:spPr>
              <a:xfrm>
                <a:off x="6503272" y="5378435"/>
                <a:ext cx="476134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14:m>
                  <m:oMath xmlns:m="http://schemas.openxmlformats.org/officeDocument/2006/math">
                    <m:r>
                      <a:rPr lang="it-IT" sz="16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dipende dal tipo di problema: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- per un problema di massimo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+ per un problema di minimo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C3D4AFB-B5EB-B5A6-F032-9A76E70C6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72" y="5378435"/>
                <a:ext cx="4761340" cy="830997"/>
              </a:xfrm>
              <a:prstGeom prst="rect">
                <a:avLst/>
              </a:prstGeom>
              <a:blipFill>
                <a:blip r:embed="rId6"/>
                <a:stretch>
                  <a:fillRect l="-768" t="-2190" b="-80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54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FEE2E-D324-417A-5DFA-657719A3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FFE2D4-FDFD-8201-6831-4DE2BF1D117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Repairing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Strategies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641ADED-58DF-C247-B9AE-06332F428C95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93F4B86-56AB-0C94-1F51-6BF0E5CB7D4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7FA525-FBE0-BBB0-6068-387EE40FE806}"/>
              </a:ext>
            </a:extLst>
          </p:cNvPr>
          <p:cNvSpPr txBox="1"/>
          <p:nvPr/>
        </p:nvSpPr>
        <p:spPr>
          <a:xfrm>
            <a:off x="555913" y="648568"/>
            <a:ext cx="1125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Idea: 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rasformare una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non ammissibile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una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ammissibile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tramite una procedura euristica.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Come funziona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genera una soluzione che viola i vincoli.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applica una 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repair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heuristic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per riportarla nella regione fattibile.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valuta la fitness della versione riparata.</a:t>
            </a:r>
          </a:p>
        </p:txBody>
      </p:sp>
      <p:pic>
        <p:nvPicPr>
          <p:cNvPr id="11" name="Immagine 10" descr="Immagine che contiene testo, schermata, Carattere, lettera&#10;&#10;Il contenuto generato dall'IA potrebbe non essere corretto.">
            <a:extLst>
              <a:ext uri="{FF2B5EF4-FFF2-40B4-BE49-F238E27FC236}">
                <a16:creationId xmlns:a16="http://schemas.microsoft.com/office/drawing/2014/main" id="{C63DEB88-209F-E323-9B30-F4F5D468E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7" y="2099479"/>
            <a:ext cx="4550521" cy="4499264"/>
          </a:xfrm>
          <a:prstGeom prst="rect">
            <a:avLst/>
          </a:prstGeom>
        </p:spPr>
      </p:pic>
      <p:pic>
        <p:nvPicPr>
          <p:cNvPr id="13" name="Immagine 12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508018E4-CE74-F829-88EA-35DC1910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51" y="3247947"/>
            <a:ext cx="6064092" cy="19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9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AF42-FE8A-C1A4-AF98-F8CEE5B3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317FF0-C4A0-23D6-C6D1-3C7FFA11325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Esempio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Knapsack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BD72586-A13A-41E5-764F-8A757C9FA1F8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B63810D-9DFA-0970-3BF3-A1066EABFFFD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 descr="3: Nomenclature for a genetic algorithm. | Download Scientific Diagram">
            <a:extLst>
              <a:ext uri="{FF2B5EF4-FFF2-40B4-BE49-F238E27FC236}">
                <a16:creationId xmlns:a16="http://schemas.microsoft.com/office/drawing/2014/main" id="{CEEF0EC6-ECCE-93C6-AA89-F7E00EA24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45" y="434742"/>
            <a:ext cx="3133388" cy="289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3CD006-353D-A673-910E-7617F33B0101}"/>
              </a:ext>
            </a:extLst>
          </p:cNvPr>
          <p:cNvSpPr txBox="1"/>
          <p:nvPr/>
        </p:nvSpPr>
        <p:spPr>
          <a:xfrm>
            <a:off x="633577" y="3702534"/>
            <a:ext cx="23041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Cromosoma (Genotipo)</a:t>
            </a:r>
          </a:p>
          <a:p>
            <a:pPr algn="ctr">
              <a:buNone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posizione rappresenta un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oggetto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e il valore (0/1) indica se è incluso o escluso.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1380ABB-4945-A720-810E-36627E1AE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75151"/>
              </p:ext>
            </p:extLst>
          </p:nvPr>
        </p:nvGraphicFramePr>
        <p:xfrm>
          <a:off x="633577" y="594172"/>
          <a:ext cx="3744191" cy="2373228"/>
        </p:xfrm>
        <a:graphic>
          <a:graphicData uri="http://schemas.openxmlformats.org/drawingml/2006/table">
            <a:tbl>
              <a:tblPr/>
              <a:tblGrid>
                <a:gridCol w="616527">
                  <a:extLst>
                    <a:ext uri="{9D8B030D-6E8A-4147-A177-3AD203B41FA5}">
                      <a16:colId xmlns:a16="http://schemas.microsoft.com/office/drawing/2014/main" val="1686442086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993805332"/>
                    </a:ext>
                  </a:extLst>
                </a:gridCol>
                <a:gridCol w="633845">
                  <a:extLst>
                    <a:ext uri="{9D8B030D-6E8A-4147-A177-3AD203B41FA5}">
                      <a16:colId xmlns:a16="http://schemas.microsoft.com/office/drawing/2014/main" val="2434058536"/>
                    </a:ext>
                  </a:extLst>
                </a:gridCol>
                <a:gridCol w="651433">
                  <a:extLst>
                    <a:ext uri="{9D8B030D-6E8A-4147-A177-3AD203B41FA5}">
                      <a16:colId xmlns:a16="http://schemas.microsoft.com/office/drawing/2014/main" val="2348777879"/>
                    </a:ext>
                  </a:extLst>
                </a:gridCol>
                <a:gridCol w="1135804">
                  <a:extLst>
                    <a:ext uri="{9D8B030D-6E8A-4147-A177-3AD203B41FA5}">
                      <a16:colId xmlns:a16="http://schemas.microsoft.com/office/drawing/2014/main" val="2588901277"/>
                    </a:ext>
                  </a:extLst>
                </a:gridCol>
              </a:tblGrid>
              <a:tr h="3955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Gene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Allele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090371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(incluso)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596265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(escluso)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583016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(incluso)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486989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(incluso)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898416"/>
                  </a:ext>
                </a:extLst>
              </a:tr>
              <a:tr h="3955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  <a:r>
                        <a:rPr lang="it-IT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 (escluso)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74580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B7107DB-B56C-8A36-0DFE-AAE86892E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4169"/>
              </p:ext>
            </p:extLst>
          </p:nvPr>
        </p:nvGraphicFramePr>
        <p:xfrm>
          <a:off x="865135" y="4963377"/>
          <a:ext cx="1823025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605">
                  <a:extLst>
                    <a:ext uri="{9D8B030D-6E8A-4147-A177-3AD203B41FA5}">
                      <a16:colId xmlns:a16="http://schemas.microsoft.com/office/drawing/2014/main" val="89438949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373682383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905079212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209175056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501018680"/>
                    </a:ext>
                  </a:extLst>
                </a:gridCol>
              </a:tblGrid>
              <a:tr h="28825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63915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366415-E06B-0C14-C331-0C72CF41F469}"/>
              </a:ext>
            </a:extLst>
          </p:cNvPr>
          <p:cNvSpPr txBox="1"/>
          <p:nvPr/>
        </p:nvSpPr>
        <p:spPr>
          <a:xfrm>
            <a:off x="3246435" y="3658390"/>
            <a:ext cx="28844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Fenotipo</a:t>
            </a:r>
          </a:p>
          <a:p>
            <a:pPr algn="ctr">
              <a:buNone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Interpretando il cromosoma:</a:t>
            </a:r>
            <a:b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Zaino con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oggetti A, C e D</a:t>
            </a:r>
            <a:b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Peso totale = 3 + 2 + 4 =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9</a:t>
            </a:r>
            <a:b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Valore totale = 40 + 20 + 10 =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70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D45011-D69E-B3B8-2F48-7463D661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28" y="5017589"/>
            <a:ext cx="1503491" cy="13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0F70604-6384-D6F0-8B45-ADB4D86FC54D}"/>
                  </a:ext>
                </a:extLst>
              </p:cNvPr>
              <p:cNvSpPr txBox="1"/>
              <p:nvPr/>
            </p:nvSpPr>
            <p:spPr>
              <a:xfrm>
                <a:off x="6439587" y="3658390"/>
                <a:ext cx="5787304" cy="2103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Funzione di Fitness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1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Fitness</m:t>
                      </m:r>
                      <m:r>
                        <a:rPr lang="it-IT" sz="14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valore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totale</m:t>
                      </m:r>
                      <m:r>
                        <a:rPr lang="it-IT" sz="14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penalit</m:t>
                      </m:r>
                      <m:limUpp>
                        <m:limUppPr>
                          <m:ctrlPr>
                            <a:rPr lang="ar-AE" sz="14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nor/>
                            </m:rPr>
                            <a:rPr lang="it-IT" sz="14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Bierstadt" panose="020B0004020202020204" pitchFamily="34" charset="0"/>
                            </a:rPr>
                            <m:t>a</m:t>
                          </m:r>
                        </m:e>
                        <m:lim>
                          <m:r>
                            <a:rPr lang="ar-AE" sz="1400" b="0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ˋ</m:t>
                          </m:r>
                        </m:lim>
                      </m:limUpp>
                      <m:r>
                        <m:rPr>
                          <m:nor/>
                        </m:rPr>
                        <a:rPr lang="ar-AE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se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peso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 &gt; </m:t>
                      </m:r>
                      <m:r>
                        <m:rPr>
                          <m:nor/>
                        </m:rPr>
                        <a:rPr lang="it-IT" sz="1400" b="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m:t>limite</m:t>
                      </m:r>
                    </m:oMath>
                  </m:oMathPara>
                </a14:m>
                <a:endParaRPr lang="it-IT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Esempio: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Limite di peso = 10 kg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L’individuo (1 0 1 1 0) → Fitness = </a:t>
                </a:r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70</a:t>
                </a:r>
                <a:endPara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L’individuo (1 1 1 1 1)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Fitness = 125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Peso = 18 kg → penalizzato → Fitness = 125 -  c * (18 - 10) = 125 – c* 8 = 125 – 80 = 45</a:t>
                </a:r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0F70604-6384-D6F0-8B45-ADB4D86FC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587" y="3658390"/>
                <a:ext cx="5787304" cy="2103717"/>
              </a:xfrm>
              <a:prstGeom prst="rect">
                <a:avLst/>
              </a:prstGeom>
              <a:blipFill>
                <a:blip r:embed="rId5"/>
                <a:stretch>
                  <a:fillRect l="-316" t="-580" b="-2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79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6A44B-EC38-0E20-AFC3-F73FFFA14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755B27-AC4F-B4EF-7CF8-E8A11BD03AF9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Common concepts of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Evolutionary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</a:t>
            </a:r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Algorithms</a:t>
            </a:r>
            <a:endParaRPr lang="it-IT" b="1" dirty="0">
              <a:solidFill>
                <a:srgbClr val="512373"/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7388D5-B573-5B33-1811-C9ED6782161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45B7D5-900C-15E4-A353-CA4055325D29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67EEFB-EB3E-A371-3198-91DD403F7107}"/>
              </a:ext>
            </a:extLst>
          </p:cNvPr>
          <p:cNvSpPr txBox="1"/>
          <p:nvPr/>
        </p:nvSpPr>
        <p:spPr>
          <a:xfrm>
            <a:off x="658441" y="868613"/>
            <a:ext cx="492491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Generate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Initial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Population: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genera una popolazione iniziale di soluzioni (individui).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individuo rappresenta una possibile soluzione al problema.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Selection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Determina chi può riprodursi.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Più alta la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fitness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maggiore la probabilità di essere scelto.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Esempi: roulette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wheel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tournament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selection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ranking.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Reproduction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Applica operatori genetici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Crossover: combina due genitori per creare nuovi individui.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Mutazione: altera casualmente un individuo per introdurre variabilità.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Replacement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Decide quali individui sopravvivono alla generazione successiva.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Esempi: sostituzione totale, parziale o con elitismo (si conserva sempre il migliore).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Stopping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Criterion: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processo evolutivo si arresta quando si è raggiunto un numero massimo di generazioni, o la fitness non migliora più, o si ottiene una soluzione accettabile.</a:t>
            </a:r>
          </a:p>
        </p:txBody>
      </p:sp>
      <p:pic>
        <p:nvPicPr>
          <p:cNvPr id="8" name="Immagine 7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F2F1BCDD-063D-DAEC-DEF2-17C9DB724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60" y="2360016"/>
            <a:ext cx="6238917" cy="25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1F7A-FA8C-1FA2-4C66-22A8383E6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7813F4-3C7E-4787-EB00-9574A2E3450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Encoding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Methods 1/2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B52C00-DEF7-C94D-F189-FD330B0FC1B8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E039892-5B29-286C-8A7C-0C96BDDAD5D1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7679C3-E6CE-C734-F38E-2F340052A084}"/>
              </a:ext>
            </a:extLst>
          </p:cNvPr>
          <p:cNvSpPr txBox="1"/>
          <p:nvPr/>
        </p:nvSpPr>
        <p:spPr>
          <a:xfrm>
            <a:off x="565438" y="634653"/>
            <a:ext cx="11061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soluzione (individuo)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è rappresentata da un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cromosoma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la cui struttura dipende dal tipo di problema da risolvere.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scelta dell’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influenza fortemente l’efficacia dell’evoluzione, perché determina come vengono applicati crossover, mutazione e valutazione della fitness.</a:t>
            </a:r>
          </a:p>
        </p:txBody>
      </p:sp>
      <p:pic>
        <p:nvPicPr>
          <p:cNvPr id="10242" name="Picture 2" descr="Genetic Algorithms - Quick Guide">
            <a:extLst>
              <a:ext uri="{FF2B5EF4-FFF2-40B4-BE49-F238E27FC236}">
                <a16:creationId xmlns:a16="http://schemas.microsoft.com/office/drawing/2014/main" id="{D76F4907-402B-E89A-9FF7-C1D5C2C8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40" y="2524319"/>
            <a:ext cx="7879773" cy="32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3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C25F-DD17-24D6-20C4-FCE3DB80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A35EC2-D523-44F9-4285-C990340BD6E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512373"/>
                </a:solidFill>
                <a:latin typeface="Bierstadt" panose="020B0004020202020204" pitchFamily="34" charset="0"/>
              </a:rPr>
              <a:t>Encoding</a:t>
            </a:r>
            <a:r>
              <a:rPr lang="it-IT" b="1" dirty="0">
                <a:solidFill>
                  <a:srgbClr val="512373"/>
                </a:solidFill>
                <a:latin typeface="Bierstadt" panose="020B0004020202020204" pitchFamily="34" charset="0"/>
              </a:rPr>
              <a:t> Methods 2/2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28F36A1-5291-725F-323B-48E360DC4864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512373"/>
          </a:solidFill>
          <a:ln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48E1A06-676E-CA7A-007B-2A83BDE26DBC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66678504-DA0F-1E74-9783-887704031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3495" r="7650" b="11339"/>
          <a:stretch>
            <a:fillRect/>
          </a:stretch>
        </p:blipFill>
        <p:spPr>
          <a:xfrm>
            <a:off x="5943900" y="1298485"/>
            <a:ext cx="5578751" cy="453911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5B38B1-D678-A5ED-F28D-9389AC527B21}"/>
              </a:ext>
            </a:extLst>
          </p:cNvPr>
          <p:cNvSpPr txBox="1"/>
          <p:nvPr/>
        </p:nvSpPr>
        <p:spPr>
          <a:xfrm>
            <a:off x="558160" y="952790"/>
            <a:ext cx="4992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Binary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cromosoma è una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stringa di bit (0/1)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 È il metodo più comune.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[1 0 0 1 1 0 1] → indica quali oggetti inserire nello zaino.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Value (Real or Discrete)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cromosoma è un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vettore di valori numerici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(interi o reali).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[1.25, 3.40, 0.98, 4.12] → rappresenta un insieme di parametri o variabili.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Permutation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Encoding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cromosoma rappresenta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sequenza ordinata di elementi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Esempio: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[4, 2, 7, 1, 5, 3, 6] → indica l’ordine in cui visitare le città.</a:t>
            </a:r>
          </a:p>
        </p:txBody>
      </p:sp>
    </p:spTree>
    <p:extLst>
      <p:ext uri="{BB962C8B-B14F-4D97-AF65-F5344CB8AC3E}">
        <p14:creationId xmlns:p14="http://schemas.microsoft.com/office/powerpoint/2010/main" val="189339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D4E0-74AE-E577-78C7-E8580EFA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3778F649-4F5F-05C9-C32F-097888AD369F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D052250-8081-C94E-660B-883FE6540671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E8C749F-0A40-BB95-F638-51564DBE9C6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9A531C-3567-8177-3FB1-26915D45238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Come funziona il 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1EE7ECB9-3BA0-70EA-DCE2-9CB9670B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6"/>
          <a:stretch>
            <a:fillRect/>
          </a:stretch>
        </p:blipFill>
        <p:spPr>
          <a:xfrm>
            <a:off x="2358736" y="652467"/>
            <a:ext cx="7474527" cy="18517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1D8549-1BB6-DB64-58E1-5D326A66A524}"/>
              </a:ext>
            </a:extLst>
          </p:cNvPr>
          <p:cNvSpPr txBox="1"/>
          <p:nvPr/>
        </p:nvSpPr>
        <p:spPr>
          <a:xfrm>
            <a:off x="529269" y="3631297"/>
            <a:ext cx="11420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parte da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iniziale (s₀)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Vengono inizializzate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memoria a medio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quella a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L'algoritmo entra in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ciclo iterativo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continua finché non vengono soddisfatti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criteri di arresto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ogni iterazione, si cerca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"vicino ammissibile"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tra tutte le soluzioni vicine a quella corrente. Per "ammissibile" si intende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che non è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oppure che, pur essendo tabù,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soddisfa speciali condizioni di aspirazione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volta identificato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vicino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questo diventa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nuova soluzione corrente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Viene aggiornata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aggiungendo la mossa appena effettuata e rimuovendo quelle più vecchie. Si aggiornano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aspiration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criterion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memorie a medio e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37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8EF9B-6BD9-09A5-43DE-52F133EA8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C5DF96CF-82AE-E24C-B19A-E4F19C50387F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F72C19F-99A7-C888-164D-64A654E4C9E7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CB5C42-2ADD-8C9F-3563-47C3B46EBC8A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00074C-0A8E-23C5-8417-2E36E6212FB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Come funziona il 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42BAD500-C18B-E9D4-910D-5F3630A11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2"/>
          <a:stretch>
            <a:fillRect/>
          </a:stretch>
        </p:blipFill>
        <p:spPr>
          <a:xfrm>
            <a:off x="2358736" y="652467"/>
            <a:ext cx="7474527" cy="22993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16B53D-4039-EDEA-E660-69035A624A24}"/>
              </a:ext>
            </a:extLst>
          </p:cNvPr>
          <p:cNvSpPr txBox="1"/>
          <p:nvPr/>
        </p:nvSpPr>
        <p:spPr>
          <a:xfrm>
            <a:off x="529269" y="3631297"/>
            <a:ext cx="114202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parte da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iniziale (s₀)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Vengono inizializzate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memoria a medio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quella a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L'algoritmo entra in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ciclo iterativo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continua finché non vengono soddisfatti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criteri di arresto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ogni iterazione, si cerca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"vicino ammissibile"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tra tutte le soluzioni vicine a quella corrente. Per "ammissibile" si intende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che non è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oppure che, pur essendo tabù,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soddisfa speciali condizioni di aspirazione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volta identificato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vicino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questo diventa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nuova soluzione corrente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Viene aggiornata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aggiungendo la mossa appena effettuata e rimuovendo quelle più vecchie. Si aggiornano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aspiration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criterion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memorie a medio e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si rileva di essere in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regione promettente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si attiva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l’intensificazione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concentra la ricerca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attorno alle caratteristiche delle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migliori trovate finora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la ricerca rischia di stagnare, si attiva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diversificazione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spinge l’esplorazione verso regioni inesplorate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dello spazio di ricerca.</a:t>
            </a:r>
          </a:p>
        </p:txBody>
      </p:sp>
    </p:spTree>
    <p:extLst>
      <p:ext uri="{BB962C8B-B14F-4D97-AF65-F5344CB8AC3E}">
        <p14:creationId xmlns:p14="http://schemas.microsoft.com/office/powerpoint/2010/main" val="108425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73978-4536-1B7D-5A14-F81CBEE54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7B572647-37D8-BE37-9F9F-BF9B4D619AF9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FBDCD98-E582-4770-D3F7-ACF3E40F94C9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810C2BC-9EFD-3C16-5FB6-8EC11EEAF3EB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24866F-E74C-1981-BBC3-8C244CFB6A4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Come funziona il 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endParaRPr lang="it-IT" b="1" dirty="0">
              <a:solidFill>
                <a:srgbClr val="A0C80E"/>
              </a:solidFill>
            </a:endParaRPr>
          </a:p>
        </p:txBody>
      </p:sp>
      <p:pic>
        <p:nvPicPr>
          <p:cNvPr id="4" name="Immagine 3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36E38FE1-34AA-FC22-72F2-B952F8A36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8736" y="652467"/>
            <a:ext cx="7474527" cy="29788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0B1F3C-899B-2A7F-1752-65A05D80471D}"/>
              </a:ext>
            </a:extLst>
          </p:cNvPr>
          <p:cNvSpPr txBox="1"/>
          <p:nvPr/>
        </p:nvSpPr>
        <p:spPr>
          <a:xfrm>
            <a:off x="529269" y="3631297"/>
            <a:ext cx="114202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parte da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iniziale (s₀)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Vengono inizializzate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memoria a medio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quella a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L'algoritmo entra in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 ciclo iterativo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che continua finché non vengono soddisfatti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criteri di arresto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ogni iterazione, si cerca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"vicino ammissibile"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tra tutte le soluzioni vicine a quella corrente. Per "ammissibile" si intende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soluzione che non è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oppure che, pur essendo tabù,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soddisfa speciali condizioni di aspirazione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volta identificato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vicino migliore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questo diventa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nuova soluzione corrente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Viene aggiornata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lista tabù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aggiungendo la mossa appena effettuata e rimuovendo quelle più vecchie. Si aggiornano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gli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aspiration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criterion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memorie a medio e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si rileva di essere in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una regione promettente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si attiva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l’intensificazione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concentra la ricerca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attorno alle caratteristiche delle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migliori trovate finora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la ricerca rischia di stagnare, si attiva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diversificazione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spinge l’esplorazione verso regioni inesplorate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dello spazio di ricerca.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L’algoritmo si arresta quando vengono soddisfatti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uno o più criteri di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stopping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(numero massimo di iterazioni, tempo computazionale, convergenza o soglia di qualità). Viene restituita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migliore soluzione trovata durante l’intera esecuzione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52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CB7C-3829-88B3-10CA-D4BE7582E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6362ABD-82E3-1503-437A-8C8E194B4F80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B43EDA8-12EA-2B18-31FA-5883E7B7FC34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3E7DD5-AD2C-DA34-1556-905A686AFC1B}"/>
              </a:ext>
            </a:extLst>
          </p:cNvPr>
          <p:cNvSpPr txBox="1"/>
          <p:nvPr/>
        </p:nvSpPr>
        <p:spPr>
          <a:xfrm>
            <a:off x="324209" y="151764"/>
            <a:ext cx="35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 nel TSP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A65CC5-B1D2-C3EF-7349-D40D17178149}"/>
              </a:ext>
            </a:extLst>
          </p:cNvPr>
          <p:cNvSpPr txBox="1"/>
          <p:nvPr/>
        </p:nvSpPr>
        <p:spPr>
          <a:xfrm>
            <a:off x="420831" y="707359"/>
            <a:ext cx="61170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Contesto iniziale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Problema: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trovare il tour più breve che visita 5 città: A, B, C, D, 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iniziale: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 → B → C → D → E → A (costo = 120).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genera il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vicinato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scambiando due città alla volta (operatore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swap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imposta una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List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con capacità 3 (memorizza le ultime 3 mosse).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C65A61-F387-6C84-38D6-50838AD94927}"/>
              </a:ext>
            </a:extLst>
          </p:cNvPr>
          <p:cNvSpPr txBox="1"/>
          <p:nvPr/>
        </p:nvSpPr>
        <p:spPr>
          <a:xfrm>
            <a:off x="631750" y="2411155"/>
            <a:ext cx="59061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Iterazioni iniziali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Iterazione 1: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Viene trovato un vicino migliore (A → C → B → D → E → A, costo = 110).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mossa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(scambio B↔C)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viene aggiunta alla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List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Iterazione 2: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Nessun vicino è migliore → si sceglie il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meno peggio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(costo = 112).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mossa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(scambio D↔E)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viene aggiunta alla Tabu List, la più vecchia si rimuove.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A6197C-891C-CB64-C221-76A16F1EA32E}"/>
              </a:ext>
            </a:extLst>
          </p:cNvPr>
          <p:cNvSpPr txBox="1"/>
          <p:nvPr/>
        </p:nvSpPr>
        <p:spPr>
          <a:xfrm>
            <a:off x="631750" y="5321241"/>
            <a:ext cx="59061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Dopo alcune iterazioni: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genera un vicino ottenuto con una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mossa tabù (scambio B↔C)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ma questa porta a un costo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migliore del best globale (105 &lt; 110)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questo caso, la mossa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viene accettata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per via dell’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Aspiration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Criterion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17E48C-AC42-CE68-7E83-4691056D513D}"/>
              </a:ext>
            </a:extLst>
          </p:cNvPr>
          <p:cNvSpPr txBox="1"/>
          <p:nvPr/>
        </p:nvSpPr>
        <p:spPr>
          <a:xfrm>
            <a:off x="7363962" y="938300"/>
            <a:ext cx="460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→ B → C → D → E → A  (Costo = 120)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73E0DE-5408-A15B-F245-41B18D0A66C7}"/>
              </a:ext>
            </a:extLst>
          </p:cNvPr>
          <p:cNvSpPr txBox="1"/>
          <p:nvPr/>
        </p:nvSpPr>
        <p:spPr>
          <a:xfrm>
            <a:off x="7254769" y="2865589"/>
            <a:ext cx="4716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→ </a:t>
            </a:r>
            <a:r>
              <a:rPr lang="it-IT" sz="1600" dirty="0">
                <a:solidFill>
                  <a:schemeClr val="accent1"/>
                </a:solidFill>
                <a:latin typeface="Bierstadt" panose="020B0004020202020204" pitchFamily="34" charset="0"/>
              </a:rPr>
              <a:t>C → B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D → E → A  (Costo = 110)</a:t>
            </a:r>
          </a:p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🧠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List: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{B↔C}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A3B3FF-A383-1407-69D2-0C5F8EADB3F8}"/>
              </a:ext>
            </a:extLst>
          </p:cNvPr>
          <p:cNvSpPr txBox="1"/>
          <p:nvPr/>
        </p:nvSpPr>
        <p:spPr>
          <a:xfrm>
            <a:off x="7254769" y="3855507"/>
            <a:ext cx="44317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→ C → B → </a:t>
            </a:r>
            <a:r>
              <a:rPr lang="it-IT" sz="1600" dirty="0">
                <a:solidFill>
                  <a:schemeClr val="accent1"/>
                </a:solidFill>
                <a:latin typeface="Bierstadt" panose="020B0004020202020204" pitchFamily="34" charset="0"/>
              </a:rPr>
              <a:t>E → D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A  (Costo = 112)</a:t>
            </a:r>
          </a:p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🧠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List: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{B↔C, D↔E}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4D7C6F9-10F9-BE2C-BB9F-5C9E8DFAAF69}"/>
              </a:ext>
            </a:extLst>
          </p:cNvPr>
          <p:cNvSpPr txBox="1"/>
          <p:nvPr/>
        </p:nvSpPr>
        <p:spPr>
          <a:xfrm>
            <a:off x="7254769" y="5598239"/>
            <a:ext cx="4861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→ </a:t>
            </a:r>
            <a:r>
              <a:rPr lang="it-IT" sz="1600" dirty="0">
                <a:solidFill>
                  <a:srgbClr val="FF0000"/>
                </a:solidFill>
                <a:latin typeface="Bierstadt" panose="020B0004020202020204" pitchFamily="34" charset="0"/>
              </a:rPr>
              <a:t>B → C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E → D → A  (Costo = 105)</a:t>
            </a:r>
            <a:b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Accettata per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Aspiration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Criterion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  <a:b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List: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{D↔E, B↔C} (ma la mossa è “riabilitata”).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599D0CF-2704-62AF-88DC-869C51086397}"/>
              </a:ext>
            </a:extLst>
          </p:cNvPr>
          <p:cNvSpPr txBox="1"/>
          <p:nvPr/>
        </p:nvSpPr>
        <p:spPr>
          <a:xfrm>
            <a:off x="3587779" y="4527918"/>
            <a:ext cx="315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51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89197-C95F-CF5D-1BCD-4A52FE44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5EE0505-3587-3221-B2FD-A34833D526FE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3186C3B-F784-3A5D-2B3F-18F62110E580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A04D5F-E8C0-E7A0-3BE0-0C06C363FDEA}"/>
              </a:ext>
            </a:extLst>
          </p:cNvPr>
          <p:cNvSpPr txBox="1"/>
          <p:nvPr/>
        </p:nvSpPr>
        <p:spPr>
          <a:xfrm>
            <a:off x="324209" y="151764"/>
            <a:ext cx="35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 nel TSP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FA3D67-3E13-D0B8-14D5-5D546F779CA8}"/>
              </a:ext>
            </a:extLst>
          </p:cNvPr>
          <p:cNvSpPr txBox="1"/>
          <p:nvPr/>
        </p:nvSpPr>
        <p:spPr>
          <a:xfrm>
            <a:off x="573592" y="1580798"/>
            <a:ext cx="593111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Dopo 10 iterazioni senza miglioramenti: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memoria a medio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analizza le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soluzioni migliori (élite)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trovate finora.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nota che il sotto-percorso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C–B–D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ricorre spesso nelle soluzioni buone.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ricerca viene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intensificata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fissando temporaneamente quel sotto-percorso e esplorando solo variazioni intorno a esso.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6BDB59-235E-00E8-C9A9-FC45E64BFA84}"/>
              </a:ext>
            </a:extLst>
          </p:cNvPr>
          <p:cNvSpPr txBox="1"/>
          <p:nvPr/>
        </p:nvSpPr>
        <p:spPr>
          <a:xfrm>
            <a:off x="846857" y="4517851"/>
            <a:ext cx="53845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Dopo 25 iterazioni senza miglioramenti: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osserva che alcune città (es.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appaiono raramente in posizioni centrali del tour.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memoria a lungo termine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modifica la ricerca per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spingere la popolazione verso zone poco esplorate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penalizzando le città già troppo spesso in certe posizioni.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ricerca “riparte” da una nuova soluzione costruita con elementi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meno visitati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124DCE-1AD2-E812-A88C-0EAE50A1DBC0}"/>
              </a:ext>
            </a:extLst>
          </p:cNvPr>
          <p:cNvSpPr txBox="1"/>
          <p:nvPr/>
        </p:nvSpPr>
        <p:spPr>
          <a:xfrm>
            <a:off x="7188410" y="1690342"/>
            <a:ext cx="47157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Tour 10: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 → </a:t>
            </a:r>
            <a:r>
              <a:rPr lang="it-IT" sz="1600" dirty="0">
                <a:solidFill>
                  <a:schemeClr val="accent1"/>
                </a:solidFill>
                <a:latin typeface="Bierstadt" panose="020B0004020202020204" pitchFamily="34" charset="0"/>
              </a:rPr>
              <a:t>C → B → D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E → A</a:t>
            </a:r>
            <a:b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Tour 11: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 → E → </a:t>
            </a:r>
            <a:r>
              <a:rPr lang="it-IT" sz="1600" dirty="0">
                <a:solidFill>
                  <a:schemeClr val="accent1"/>
                </a:solidFill>
                <a:latin typeface="Bierstadt" panose="020B0004020202020204" pitchFamily="34" charset="0"/>
              </a:rPr>
              <a:t>C → B → D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A</a:t>
            </a:r>
            <a:b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(stesse sottosequenze, esplorazioni locali attorno a C–B–D)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E4FEFB-724E-31D7-6E96-59C56783AE82}"/>
              </a:ext>
            </a:extLst>
          </p:cNvPr>
          <p:cNvSpPr txBox="1"/>
          <p:nvPr/>
        </p:nvSpPr>
        <p:spPr>
          <a:xfrm>
            <a:off x="6897465" y="5148442"/>
            <a:ext cx="5006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Nuovo Tour iniziale: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A → B → </a:t>
            </a:r>
            <a:r>
              <a:rPr lang="it-IT" sz="1600" dirty="0">
                <a:solidFill>
                  <a:schemeClr val="accent1"/>
                </a:solidFill>
                <a:latin typeface="Bierstadt" panose="020B0004020202020204" pitchFamily="34" charset="0"/>
              </a:rPr>
              <a:t>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→ C → D → A  (Costo = 118)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7C46939-2F18-29C7-FBE3-94FE3941245A}"/>
              </a:ext>
            </a:extLst>
          </p:cNvPr>
          <p:cNvSpPr txBox="1"/>
          <p:nvPr/>
        </p:nvSpPr>
        <p:spPr>
          <a:xfrm>
            <a:off x="3203723" y="524267"/>
            <a:ext cx="315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C09BF4-A7F4-3D38-3756-9D9E97458871}"/>
              </a:ext>
            </a:extLst>
          </p:cNvPr>
          <p:cNvSpPr txBox="1"/>
          <p:nvPr/>
        </p:nvSpPr>
        <p:spPr>
          <a:xfrm>
            <a:off x="3255678" y="3425237"/>
            <a:ext cx="315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57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F25C6-7109-A42C-37A4-48C75FB3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>
            <a:extLst>
              <a:ext uri="{FF2B5EF4-FFF2-40B4-BE49-F238E27FC236}">
                <a16:creationId xmlns:a16="http://schemas.microsoft.com/office/drawing/2014/main" id="{E6146D46-1126-BA40-BA76-D0C4EC3DC8C7}"/>
              </a:ext>
            </a:extLst>
          </p:cNvPr>
          <p:cNvSpPr/>
          <p:nvPr/>
        </p:nvSpPr>
        <p:spPr>
          <a:xfrm>
            <a:off x="529269" y="961004"/>
            <a:ext cx="4968148" cy="2396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23CED22-EE1C-6F42-1AF8-F0E451DC9219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B1CC2C-94AB-BAD0-B32F-F4DE15EEA4E3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6313E8-5C7B-FD28-63F9-056C7A7B8C5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 con il sudoku 4x4</a:t>
            </a:r>
            <a:endParaRPr lang="it-IT" b="1" dirty="0">
              <a:solidFill>
                <a:srgbClr val="A0C80E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6E91F1-BAA3-1273-52F1-9BEBCEAEF2F0}"/>
              </a:ext>
            </a:extLst>
          </p:cNvPr>
          <p:cNvSpPr txBox="1"/>
          <p:nvPr/>
        </p:nvSpPr>
        <p:spPr>
          <a:xfrm>
            <a:off x="529268" y="617349"/>
            <a:ext cx="11378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riga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colonna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blocco 2×2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deve contenere i numeri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1–4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senza ripetizioni.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Le celle con numeri iniziali (vincoli) 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possono essere cambiate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C6BEC9-B637-B7F0-8BF5-66293C6E77BB}"/>
              </a:ext>
            </a:extLst>
          </p:cNvPr>
          <p:cNvSpPr txBox="1"/>
          <p:nvPr/>
        </p:nvSpPr>
        <p:spPr>
          <a:xfrm>
            <a:off x="768133" y="1386590"/>
            <a:ext cx="3235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Griglia iniziale (problema da risolvere).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A5EDFB6-35D6-A36E-7415-B92452139578}"/>
              </a:ext>
            </a:extLst>
          </p:cNvPr>
          <p:cNvSpPr txBox="1"/>
          <p:nvPr/>
        </p:nvSpPr>
        <p:spPr>
          <a:xfrm>
            <a:off x="4488203" y="1784871"/>
            <a:ext cx="71807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Funzione obiettivo f(s)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= numero di violazioni (ripetizioni nelle righe, colonne o blocchi). → da minimizzare (f=0 = Sudoku risolto).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Mossa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= scambio di due valori nella stessa riga (solo celle non fissate).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Tabu List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= ultime 5 mosse effettuate (short-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term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Medium Memory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= migliori n soluzioni (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elite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Long Memory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= conteggio della frequenza dei valori per esplorare zone poco visitate.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Aspiration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Criterion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= una mossa tabu è accettata se produce una soluzione migliore del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best so far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1886E47-B428-5E4B-926C-AC46D733CE37}"/>
              </a:ext>
            </a:extLst>
          </p:cNvPr>
          <p:cNvGraphicFramePr>
            <a:graphicFrameLocks noGrp="1"/>
          </p:cNvGraphicFramePr>
          <p:nvPr/>
        </p:nvGraphicFramePr>
        <p:xfrm>
          <a:off x="1294872" y="1880336"/>
          <a:ext cx="1884748" cy="162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87">
                  <a:extLst>
                    <a:ext uri="{9D8B030D-6E8A-4147-A177-3AD203B41FA5}">
                      <a16:colId xmlns:a16="http://schemas.microsoft.com/office/drawing/2014/main" val="52654063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79491344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514063848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2318553538"/>
                    </a:ext>
                  </a:extLst>
                </a:gridCol>
              </a:tblGrid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26112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873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36396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7822"/>
                  </a:ext>
                </a:extLst>
              </a:tr>
            </a:tbl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D46D3ED1-1F27-5585-03FF-69D638BC7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71" y="3813872"/>
            <a:ext cx="1247949" cy="35247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CAC50BC-00A4-9601-59A2-760E1D38E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39" y="4166346"/>
            <a:ext cx="1162212" cy="29531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BBE19DF-3EB2-57A2-A1D3-3E1E4C310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71" y="4481558"/>
            <a:ext cx="1276528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D6527-9F36-FF02-AA36-EDA3739DC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7254E84-127E-E87C-4458-7E3655BC585F}"/>
              </a:ext>
            </a:extLst>
          </p:cNvPr>
          <p:cNvSpPr/>
          <p:nvPr/>
        </p:nvSpPr>
        <p:spPr>
          <a:xfrm>
            <a:off x="0" y="3425237"/>
            <a:ext cx="165253" cy="3446411"/>
          </a:xfrm>
          <a:prstGeom prst="rect">
            <a:avLst/>
          </a:prstGeom>
          <a:solidFill>
            <a:srgbClr val="C7F030"/>
          </a:solidFill>
          <a:ln>
            <a:solidFill>
              <a:srgbClr val="C7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2F6CDAD-C6C9-004E-B3F4-EA4E190B92E8}"/>
              </a:ext>
            </a:extLst>
          </p:cNvPr>
          <p:cNvSpPr/>
          <p:nvPr/>
        </p:nvSpPr>
        <p:spPr>
          <a:xfrm>
            <a:off x="0" y="1"/>
            <a:ext cx="165253" cy="34115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634BC6-D7E5-34BE-CFC0-713BCE2B3FEA}"/>
              </a:ext>
            </a:extLst>
          </p:cNvPr>
          <p:cNvSpPr txBox="1"/>
          <p:nvPr/>
        </p:nvSpPr>
        <p:spPr>
          <a:xfrm>
            <a:off x="324209" y="151764"/>
            <a:ext cx="35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Tabu </a:t>
            </a:r>
            <a:r>
              <a:rPr lang="it-IT" b="1" dirty="0" err="1">
                <a:solidFill>
                  <a:srgbClr val="A0C80E"/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rgbClr val="A0C80E"/>
                </a:solidFill>
                <a:latin typeface="Bierstadt" panose="020B0004020202020204" pitchFamily="34" charset="0"/>
              </a:rPr>
              <a:t> con il sudoku 4x4</a:t>
            </a:r>
            <a:endParaRPr lang="it-IT" b="1" dirty="0">
              <a:solidFill>
                <a:srgbClr val="A0C80E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B0178D6-40B7-05D7-ECFA-1B824A6B2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87849"/>
              </p:ext>
            </p:extLst>
          </p:nvPr>
        </p:nvGraphicFramePr>
        <p:xfrm>
          <a:off x="2943641" y="1408630"/>
          <a:ext cx="1884748" cy="162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87">
                  <a:extLst>
                    <a:ext uri="{9D8B030D-6E8A-4147-A177-3AD203B41FA5}">
                      <a16:colId xmlns:a16="http://schemas.microsoft.com/office/drawing/2014/main" val="52654063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79491344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514063848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2318553538"/>
                    </a:ext>
                  </a:extLst>
                </a:gridCol>
              </a:tblGrid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26112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873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36396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7822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0640287C-F500-A0E5-A94E-011827AA84B6}"/>
              </a:ext>
            </a:extLst>
          </p:cNvPr>
          <p:cNvSpPr/>
          <p:nvPr/>
        </p:nvSpPr>
        <p:spPr>
          <a:xfrm>
            <a:off x="2943641" y="2274958"/>
            <a:ext cx="1884748" cy="30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7FEB63-60D2-7C45-CB81-9157167100BB}"/>
              </a:ext>
            </a:extLst>
          </p:cNvPr>
          <p:cNvSpPr/>
          <p:nvPr/>
        </p:nvSpPr>
        <p:spPr>
          <a:xfrm>
            <a:off x="2943641" y="2675097"/>
            <a:ext cx="1884748" cy="30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B44152-AA5F-1090-69BE-751C37511E58}"/>
              </a:ext>
            </a:extLst>
          </p:cNvPr>
          <p:cNvSpPr txBox="1"/>
          <p:nvPr/>
        </p:nvSpPr>
        <p:spPr>
          <a:xfrm>
            <a:off x="2900210" y="3088946"/>
            <a:ext cx="2178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Riga 3: {4,1,4,2}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4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Riga 4: {2,3,1,3}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3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f(s₀) = 2 violazioni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65A6BB-5DD8-B188-0BA6-67AF47206237}"/>
              </a:ext>
            </a:extLst>
          </p:cNvPr>
          <p:cNvSpPr txBox="1"/>
          <p:nvPr/>
        </p:nvSpPr>
        <p:spPr>
          <a:xfrm>
            <a:off x="2943641" y="941943"/>
            <a:ext cx="1805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iniziale s</a:t>
            </a:r>
            <a:r>
              <a:rPr lang="it-IT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0</a:t>
            </a:r>
          </a:p>
        </p:txBody>
      </p:sp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76A40F08-DD54-6B39-D20A-B73E293B9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83960"/>
              </p:ext>
            </p:extLst>
          </p:nvPr>
        </p:nvGraphicFramePr>
        <p:xfrm>
          <a:off x="823249" y="1415751"/>
          <a:ext cx="1884748" cy="162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87">
                  <a:extLst>
                    <a:ext uri="{9D8B030D-6E8A-4147-A177-3AD203B41FA5}">
                      <a16:colId xmlns:a16="http://schemas.microsoft.com/office/drawing/2014/main" val="52654063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79491344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514063848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2318553538"/>
                    </a:ext>
                  </a:extLst>
                </a:gridCol>
              </a:tblGrid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26112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endParaRPr lang="it-IT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873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36396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7822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056C190-4EC8-CD45-A656-2AEF0CAFD630}"/>
              </a:ext>
            </a:extLst>
          </p:cNvPr>
          <p:cNvSpPr txBox="1"/>
          <p:nvPr/>
        </p:nvSpPr>
        <p:spPr>
          <a:xfrm>
            <a:off x="1022978" y="941942"/>
            <a:ext cx="1438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Griglia iniziale</a:t>
            </a:r>
          </a:p>
        </p:txBody>
      </p: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93579C76-0698-0729-6579-A332DC2FD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97130"/>
              </p:ext>
            </p:extLst>
          </p:nvPr>
        </p:nvGraphicFramePr>
        <p:xfrm>
          <a:off x="5399971" y="1395518"/>
          <a:ext cx="1884748" cy="1624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187">
                  <a:extLst>
                    <a:ext uri="{9D8B030D-6E8A-4147-A177-3AD203B41FA5}">
                      <a16:colId xmlns:a16="http://schemas.microsoft.com/office/drawing/2014/main" val="52654063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794913440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3514063848"/>
                    </a:ext>
                  </a:extLst>
                </a:gridCol>
                <a:gridCol w="471187">
                  <a:extLst>
                    <a:ext uri="{9D8B030D-6E8A-4147-A177-3AD203B41FA5}">
                      <a16:colId xmlns:a16="http://schemas.microsoft.com/office/drawing/2014/main" val="2318553538"/>
                    </a:ext>
                  </a:extLst>
                </a:gridCol>
              </a:tblGrid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26112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8734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36396"/>
                  </a:ext>
                </a:extLst>
              </a:tr>
              <a:tr h="406238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7F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57822"/>
                  </a:ext>
                </a:extLst>
              </a:tr>
            </a:tbl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E37F534-0F25-C265-27B4-F6C1C8D7D368}"/>
              </a:ext>
            </a:extLst>
          </p:cNvPr>
          <p:cNvSpPr txBox="1"/>
          <p:nvPr/>
        </p:nvSpPr>
        <p:spPr>
          <a:xfrm>
            <a:off x="5139578" y="694852"/>
            <a:ext cx="242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s</a:t>
            </a:r>
            <a:r>
              <a:rPr lang="it-IT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1</a:t>
            </a:r>
          </a:p>
          <a:p>
            <a:pPr algn="ctr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(3,1)=4 ↔ (4,2)=3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C313D5C-F423-EAB2-1E38-C3F9817125F0}"/>
              </a:ext>
            </a:extLst>
          </p:cNvPr>
          <p:cNvSpPr txBox="1"/>
          <p:nvPr/>
        </p:nvSpPr>
        <p:spPr>
          <a:xfrm>
            <a:off x="5367851" y="3055599"/>
            <a:ext cx="21198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Colonna 1: {1,3,3,2}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3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Colonna 2: {2,4,1,4} ❌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(due 4 → 1 violazione)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f(s₀) = 2 violazioni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3DE89324-548A-B9AF-5A40-F24C2C4CE9CF}"/>
              </a:ext>
            </a:extLst>
          </p:cNvPr>
          <p:cNvSpPr/>
          <p:nvPr/>
        </p:nvSpPr>
        <p:spPr>
          <a:xfrm rot="16200000">
            <a:off x="5346156" y="2026557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6F7F7B34-EC0F-86B8-697D-DD6616F66379}"/>
              </a:ext>
            </a:extLst>
          </p:cNvPr>
          <p:cNvSpPr/>
          <p:nvPr/>
        </p:nvSpPr>
        <p:spPr>
          <a:xfrm rot="16200000">
            <a:off x="4847121" y="2026557"/>
            <a:ext cx="1543886" cy="352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65B1C3B7-CC05-2EB2-99F2-18397B26F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17" y="4553107"/>
            <a:ext cx="262926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87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20589</TotalTime>
  <Words>3800</Words>
  <Application>Microsoft Office PowerPoint</Application>
  <PresentationFormat>Widescreen</PresentationFormat>
  <Paragraphs>507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Bierstadt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Crespi</dc:creator>
  <cp:lastModifiedBy>Carolina Crespi</cp:lastModifiedBy>
  <cp:revision>116</cp:revision>
  <dcterms:created xsi:type="dcterms:W3CDTF">2025-04-08T11:45:57Z</dcterms:created>
  <dcterms:modified xsi:type="dcterms:W3CDTF">2025-11-06T14:39:02Z</dcterms:modified>
</cp:coreProperties>
</file>