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630" r:id="rId2"/>
    <p:sldId id="634" r:id="rId3"/>
    <p:sldId id="636" r:id="rId4"/>
    <p:sldId id="657" r:id="rId5"/>
    <p:sldId id="635" r:id="rId6"/>
    <p:sldId id="658" r:id="rId7"/>
    <p:sldId id="637" r:id="rId8"/>
    <p:sldId id="659" r:id="rId9"/>
    <p:sldId id="678" r:id="rId10"/>
    <p:sldId id="679" r:id="rId11"/>
    <p:sldId id="680" r:id="rId12"/>
    <p:sldId id="660" r:id="rId13"/>
    <p:sldId id="638" r:id="rId14"/>
    <p:sldId id="739" r:id="rId15"/>
    <p:sldId id="740" r:id="rId16"/>
    <p:sldId id="742" r:id="rId17"/>
    <p:sldId id="741" r:id="rId18"/>
    <p:sldId id="743" r:id="rId19"/>
    <p:sldId id="745" r:id="rId20"/>
    <p:sldId id="746" r:id="rId21"/>
    <p:sldId id="730" r:id="rId22"/>
    <p:sldId id="734" r:id="rId23"/>
    <p:sldId id="732" r:id="rId24"/>
    <p:sldId id="652" r:id="rId25"/>
    <p:sldId id="640" r:id="rId26"/>
    <p:sldId id="662" r:id="rId27"/>
    <p:sldId id="663" r:id="rId28"/>
    <p:sldId id="735" r:id="rId29"/>
    <p:sldId id="664" r:id="rId30"/>
    <p:sldId id="737" r:id="rId31"/>
    <p:sldId id="667" r:id="rId32"/>
    <p:sldId id="653" r:id="rId33"/>
    <p:sldId id="736" r:id="rId34"/>
    <p:sldId id="733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F8CBAD"/>
    <a:srgbClr val="000000"/>
    <a:srgbClr val="512373"/>
    <a:srgbClr val="70AD47"/>
    <a:srgbClr val="A0C80E"/>
    <a:srgbClr val="C7F030"/>
    <a:srgbClr val="FF3300"/>
    <a:srgbClr val="A9D30F"/>
    <a:srgbClr val="29D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0013" autoAdjust="0"/>
  </p:normalViewPr>
  <p:slideViewPr>
    <p:cSldViewPr snapToGrid="0">
      <p:cViewPr varScale="1">
        <p:scale>
          <a:sx n="92" d="100"/>
          <a:sy n="92" d="100"/>
        </p:scale>
        <p:origin x="13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B4FB6-0653-4C4D-B9E2-45D23F6BF442}" type="doc">
      <dgm:prSet loTypeId="urn:microsoft.com/office/officeart/2005/8/layout/lProcess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it-IT"/>
        </a:p>
      </dgm:t>
    </dgm:pt>
    <dgm:pt modelId="{B77033E0-A95D-4B0F-82D4-60ED6298239C}">
      <dgm:prSet/>
      <dgm:spPr/>
      <dgm:t>
        <a:bodyPr/>
        <a:lstStyle/>
        <a:p>
          <a:r>
            <a:rPr lang="it-IT" b="1" dirty="0">
              <a:latin typeface="Bierstadt" panose="020B0004020202020204" pitchFamily="34" charset="0"/>
            </a:rPr>
            <a:t>Intensificazione (medium-</a:t>
          </a:r>
          <a:r>
            <a:rPr lang="it-IT" b="1" dirty="0" err="1">
              <a:latin typeface="Bierstadt" panose="020B0004020202020204" pitchFamily="34" charset="0"/>
            </a:rPr>
            <a:t>term</a:t>
          </a:r>
          <a:r>
            <a:rPr lang="it-IT" b="1" dirty="0">
              <a:latin typeface="Bierstadt" panose="020B0004020202020204" pitchFamily="34" charset="0"/>
            </a:rPr>
            <a:t> </a:t>
          </a:r>
          <a:r>
            <a:rPr lang="it-IT" b="1" dirty="0" err="1">
              <a:latin typeface="Bierstadt" panose="020B0004020202020204" pitchFamily="34" charset="0"/>
            </a:rPr>
            <a:t>memory</a:t>
          </a:r>
          <a:r>
            <a:rPr lang="it-IT" b="1" dirty="0">
              <a:latin typeface="Bierstadt" panose="020B0004020202020204" pitchFamily="34" charset="0"/>
            </a:rPr>
            <a:t>)</a:t>
          </a:r>
          <a:endParaRPr lang="it-IT" dirty="0">
            <a:latin typeface="Bierstadt" panose="020B0004020202020204" pitchFamily="34" charset="0"/>
          </a:endParaRPr>
        </a:p>
      </dgm:t>
    </dgm:pt>
    <dgm:pt modelId="{1E6BDF2B-E8B5-405D-9408-68DF514C9EF9}" type="parTrans" cxnId="{DEE9ED5B-AF8C-4AB5-860C-FC4859A825FB}">
      <dgm:prSet/>
      <dgm:spPr/>
      <dgm:t>
        <a:bodyPr/>
        <a:lstStyle/>
        <a:p>
          <a:endParaRPr lang="it-IT"/>
        </a:p>
      </dgm:t>
    </dgm:pt>
    <dgm:pt modelId="{59A67390-4A69-45C4-877F-11997D528490}" type="sibTrans" cxnId="{DEE9ED5B-AF8C-4AB5-860C-FC4859A825FB}">
      <dgm:prSet/>
      <dgm:spPr/>
      <dgm:t>
        <a:bodyPr/>
        <a:lstStyle/>
        <a:p>
          <a:endParaRPr lang="it-IT"/>
        </a:p>
      </dgm:t>
    </dgm:pt>
    <dgm:pt modelId="{5FA12470-060B-44E0-A28A-A13F621BEBF7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La memoria a medio termine conserva le soluzioni elite (cioè le migliori trovate finora).</a:t>
          </a:r>
        </a:p>
      </dgm:t>
    </dgm:pt>
    <dgm:pt modelId="{1B4ECDF1-4FA5-42C7-842E-B5A27312655D}" type="parTrans" cxnId="{11910D7D-0BAC-4F36-85F5-784ABC9B9F60}">
      <dgm:prSet/>
      <dgm:spPr/>
      <dgm:t>
        <a:bodyPr/>
        <a:lstStyle/>
        <a:p>
          <a:endParaRPr lang="it-IT"/>
        </a:p>
      </dgm:t>
    </dgm:pt>
    <dgm:pt modelId="{FAF083EA-B36E-4784-B7FA-BBE3F144A80A}" type="sibTrans" cxnId="{11910D7D-0BAC-4F36-85F5-784ABC9B9F60}">
      <dgm:prSet/>
      <dgm:spPr/>
      <dgm:t>
        <a:bodyPr/>
        <a:lstStyle/>
        <a:p>
          <a:endParaRPr lang="it-IT"/>
        </a:p>
      </dgm:t>
    </dgm:pt>
    <dgm:pt modelId="{4159681E-6FAE-4C95-BDE2-359493DE0752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L’obiettivo è sfruttare le aree promettenti dello spazio di ricerca.</a:t>
          </a:r>
        </a:p>
      </dgm:t>
    </dgm:pt>
    <dgm:pt modelId="{C1956F79-4239-49E0-83C9-876D2F8C3C62}" type="parTrans" cxnId="{454491C5-991F-4D24-9333-170A5FB2DA56}">
      <dgm:prSet/>
      <dgm:spPr/>
      <dgm:t>
        <a:bodyPr/>
        <a:lstStyle/>
        <a:p>
          <a:endParaRPr lang="it-IT"/>
        </a:p>
      </dgm:t>
    </dgm:pt>
    <dgm:pt modelId="{66067391-1FB7-435A-A303-6C8ED28A817D}" type="sibTrans" cxnId="{454491C5-991F-4D24-9333-170A5FB2DA56}">
      <dgm:prSet/>
      <dgm:spPr/>
      <dgm:t>
        <a:bodyPr/>
        <a:lstStyle/>
        <a:p>
          <a:endParaRPr lang="it-IT"/>
        </a:p>
      </dgm:t>
    </dgm:pt>
    <dgm:pt modelId="{2281BBEC-9B08-4D2F-8D37-DACAA1A3C916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La ricerca viene orientata (biased) verso soluzioni che condividono attributi comuni con le soluzioni migliori.</a:t>
          </a:r>
        </a:p>
      </dgm:t>
    </dgm:pt>
    <dgm:pt modelId="{47D7771A-AB19-4DBA-877D-3A7D40D8A8AA}" type="parTrans" cxnId="{ECA2C6B0-8417-465F-9BE6-946B95E3BE8C}">
      <dgm:prSet/>
      <dgm:spPr/>
      <dgm:t>
        <a:bodyPr/>
        <a:lstStyle/>
        <a:p>
          <a:endParaRPr lang="it-IT"/>
        </a:p>
      </dgm:t>
    </dgm:pt>
    <dgm:pt modelId="{E33E0FFB-45C1-491D-8B28-BD29725D3B4D}" type="sibTrans" cxnId="{ECA2C6B0-8417-465F-9BE6-946B95E3BE8C}">
      <dgm:prSet/>
      <dgm:spPr/>
      <dgm:t>
        <a:bodyPr/>
        <a:lstStyle/>
        <a:p>
          <a:endParaRPr lang="it-IT"/>
        </a:p>
      </dgm:t>
    </dgm:pt>
    <dgm:pt modelId="{BEA03B7F-AEAF-447C-B031-0A760D979F73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Gli attributi delle soluzioni elite ricevono una probabilità più alta di essere scelti nei passi successivi.</a:t>
          </a:r>
        </a:p>
      </dgm:t>
    </dgm:pt>
    <dgm:pt modelId="{BD36C6E9-AF44-4473-970D-54390B43DE61}" type="parTrans" cxnId="{F9E20889-9CAA-48A9-A0A0-2686BEB8DDB3}">
      <dgm:prSet/>
      <dgm:spPr/>
      <dgm:t>
        <a:bodyPr/>
        <a:lstStyle/>
        <a:p>
          <a:endParaRPr lang="it-IT"/>
        </a:p>
      </dgm:t>
    </dgm:pt>
    <dgm:pt modelId="{BA11C841-305E-402F-BCB8-926B75C7C820}" type="sibTrans" cxnId="{F9E20889-9CAA-48A9-A0A0-2686BEB8DDB3}">
      <dgm:prSet/>
      <dgm:spPr/>
      <dgm:t>
        <a:bodyPr/>
        <a:lstStyle/>
        <a:p>
          <a:endParaRPr lang="it-IT"/>
        </a:p>
      </dgm:t>
    </dgm:pt>
    <dgm:pt modelId="{622D60E2-8A8F-4213-B5F3-1751E7E38676}">
      <dgm:prSet/>
      <dgm:spPr/>
      <dgm:t>
        <a:bodyPr/>
        <a:lstStyle/>
        <a:p>
          <a:r>
            <a:rPr lang="it-IT" b="1" dirty="0"/>
            <a:t>Diversificazione (long-</a:t>
          </a:r>
          <a:r>
            <a:rPr lang="it-IT" b="1" dirty="0" err="1"/>
            <a:t>term</a:t>
          </a:r>
          <a:r>
            <a:rPr lang="it-IT" b="1" dirty="0"/>
            <a:t> </a:t>
          </a:r>
          <a:r>
            <a:rPr lang="it-IT" b="1" dirty="0" err="1"/>
            <a:t>memory</a:t>
          </a:r>
          <a:r>
            <a:rPr lang="it-IT" b="1" dirty="0"/>
            <a:t>)</a:t>
          </a:r>
          <a:endParaRPr lang="it-IT" dirty="0"/>
        </a:p>
      </dgm:t>
    </dgm:pt>
    <dgm:pt modelId="{FA2329EE-CAB9-4321-AEE3-89D37A3E58A6}" type="parTrans" cxnId="{C65187B9-6BB0-4901-A016-2482B8A7201D}">
      <dgm:prSet/>
      <dgm:spPr/>
      <dgm:t>
        <a:bodyPr/>
        <a:lstStyle/>
        <a:p>
          <a:endParaRPr lang="it-IT"/>
        </a:p>
      </dgm:t>
    </dgm:pt>
    <dgm:pt modelId="{0DFE09B8-CD1B-4AA3-8E11-F556B0E7252D}" type="sibTrans" cxnId="{C65187B9-6BB0-4901-A016-2482B8A7201D}">
      <dgm:prSet/>
      <dgm:spPr/>
      <dgm:t>
        <a:bodyPr/>
        <a:lstStyle/>
        <a:p>
          <a:endParaRPr lang="it-IT"/>
        </a:p>
      </dgm:t>
    </dgm:pt>
    <dgm:pt modelId="{8BEC374C-1CF9-4F44-BD0F-16B342C9CA31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La memoria a lungo termine tiene traccia delle soluzioni già visitate e delle loro caratteristiche.</a:t>
          </a:r>
        </a:p>
      </dgm:t>
    </dgm:pt>
    <dgm:pt modelId="{56977E32-8D25-4BD0-B9D2-88A8BE8E5C25}" type="parTrans" cxnId="{4D75F839-8DB1-4190-B169-5FD5E23E6DBB}">
      <dgm:prSet/>
      <dgm:spPr/>
      <dgm:t>
        <a:bodyPr/>
        <a:lstStyle/>
        <a:p>
          <a:endParaRPr lang="it-IT"/>
        </a:p>
      </dgm:t>
    </dgm:pt>
    <dgm:pt modelId="{8DE727E4-CA61-47C6-9EDC-81FCDA3D70C4}" type="sibTrans" cxnId="{4D75F839-8DB1-4190-B169-5FD5E23E6DBB}">
      <dgm:prSet/>
      <dgm:spPr/>
      <dgm:t>
        <a:bodyPr/>
        <a:lstStyle/>
        <a:p>
          <a:endParaRPr lang="it-IT"/>
        </a:p>
      </dgm:t>
    </dgm:pt>
    <dgm:pt modelId="{7D4EA387-9751-42F4-B81C-DAE052DDD853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Serve a spingere la ricerca verso regioni ancora inesplorate dello spazio delle soluzioni.</a:t>
          </a:r>
        </a:p>
      </dgm:t>
    </dgm:pt>
    <dgm:pt modelId="{E97ED6FE-C28F-4DA0-AD4B-123C912786A4}" type="parTrans" cxnId="{9F43F4AA-9EA8-4F38-A0AE-6D02DAF74566}">
      <dgm:prSet/>
      <dgm:spPr/>
      <dgm:t>
        <a:bodyPr/>
        <a:lstStyle/>
        <a:p>
          <a:endParaRPr lang="it-IT"/>
        </a:p>
      </dgm:t>
    </dgm:pt>
    <dgm:pt modelId="{C098785F-8F63-40FF-8541-D4B1DC41F29F}" type="sibTrans" cxnId="{9F43F4AA-9EA8-4F38-A0AE-6D02DAF74566}">
      <dgm:prSet/>
      <dgm:spPr/>
      <dgm:t>
        <a:bodyPr/>
        <a:lstStyle/>
        <a:p>
          <a:endParaRPr lang="it-IT"/>
        </a:p>
      </dgm:t>
    </dgm:pt>
    <dgm:pt modelId="{E435D10C-BBDA-40C2-A657-BE13E60BD61D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Per farlo, penalizza gli attributi ricorrenti (cioè quelli tipici delle soluzioni già viste o troppo simili alle migliori).</a:t>
          </a:r>
        </a:p>
      </dgm:t>
    </dgm:pt>
    <dgm:pt modelId="{C1CD7C7E-D774-4F24-A2D8-51916BE692AA}" type="parTrans" cxnId="{0F8EC3DB-08C3-4E42-AD2A-AF77FF058092}">
      <dgm:prSet/>
      <dgm:spPr/>
      <dgm:t>
        <a:bodyPr/>
        <a:lstStyle/>
        <a:p>
          <a:endParaRPr lang="it-IT"/>
        </a:p>
      </dgm:t>
    </dgm:pt>
    <dgm:pt modelId="{A573D44C-D431-48C2-9BCB-B489576B72E9}" type="sibTrans" cxnId="{0F8EC3DB-08C3-4E42-AD2A-AF77FF058092}">
      <dgm:prSet/>
      <dgm:spPr/>
      <dgm:t>
        <a:bodyPr/>
        <a:lstStyle/>
        <a:p>
          <a:endParaRPr lang="it-IT"/>
        </a:p>
      </dgm:t>
    </dgm:pt>
    <dgm:pt modelId="{DA0FEDC2-D7DD-4BB8-BF0E-443E7E1FCE3A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In questo modo, incoraggia la varietà e riduce il rischio di stagnazione in un ottimo locale.</a:t>
          </a:r>
        </a:p>
      </dgm:t>
    </dgm:pt>
    <dgm:pt modelId="{6880870E-50AA-4C0F-ACC0-94A551C56945}" type="parTrans" cxnId="{02B334D8-C82C-4286-9128-5C861EF674E0}">
      <dgm:prSet/>
      <dgm:spPr/>
      <dgm:t>
        <a:bodyPr/>
        <a:lstStyle/>
        <a:p>
          <a:endParaRPr lang="it-IT"/>
        </a:p>
      </dgm:t>
    </dgm:pt>
    <dgm:pt modelId="{A1F0AA19-368C-4221-8AC8-9DF72AFAEC90}" type="sibTrans" cxnId="{02B334D8-C82C-4286-9128-5C861EF674E0}">
      <dgm:prSet/>
      <dgm:spPr/>
      <dgm:t>
        <a:bodyPr/>
        <a:lstStyle/>
        <a:p>
          <a:endParaRPr lang="it-IT"/>
        </a:p>
      </dgm:t>
    </dgm:pt>
    <dgm:pt modelId="{C620EDE7-EAA4-4B8C-98C2-64F34A404C28}" type="pres">
      <dgm:prSet presAssocID="{D81B4FB6-0653-4C4D-B9E2-45D23F6BF442}" presName="theList" presStyleCnt="0">
        <dgm:presLayoutVars>
          <dgm:dir/>
          <dgm:animLvl val="lvl"/>
          <dgm:resizeHandles val="exact"/>
        </dgm:presLayoutVars>
      </dgm:prSet>
      <dgm:spPr/>
    </dgm:pt>
    <dgm:pt modelId="{E63BDF51-5CA3-42A2-AA9A-EB7995D4329D}" type="pres">
      <dgm:prSet presAssocID="{B77033E0-A95D-4B0F-82D4-60ED6298239C}" presName="compNode" presStyleCnt="0"/>
      <dgm:spPr/>
    </dgm:pt>
    <dgm:pt modelId="{70839DEA-FE4F-47AF-8B2E-C101AF2EC530}" type="pres">
      <dgm:prSet presAssocID="{B77033E0-A95D-4B0F-82D4-60ED6298239C}" presName="aNode" presStyleLbl="bgShp" presStyleIdx="0" presStyleCnt="2" custLinFactNeighborX="-1366" custLinFactNeighborY="1119"/>
      <dgm:spPr/>
    </dgm:pt>
    <dgm:pt modelId="{19BFB615-ECF1-46CC-B168-02BAFF67DD18}" type="pres">
      <dgm:prSet presAssocID="{B77033E0-A95D-4B0F-82D4-60ED6298239C}" presName="textNode" presStyleLbl="bgShp" presStyleIdx="0" presStyleCnt="2"/>
      <dgm:spPr/>
    </dgm:pt>
    <dgm:pt modelId="{DC8541DA-1492-4700-9352-4813E08266B7}" type="pres">
      <dgm:prSet presAssocID="{B77033E0-A95D-4B0F-82D4-60ED6298239C}" presName="compChildNode" presStyleCnt="0"/>
      <dgm:spPr/>
    </dgm:pt>
    <dgm:pt modelId="{58756580-8F7C-4D5B-80B7-8C21A197C58B}" type="pres">
      <dgm:prSet presAssocID="{B77033E0-A95D-4B0F-82D4-60ED6298239C}" presName="theInnerList" presStyleCnt="0"/>
      <dgm:spPr/>
    </dgm:pt>
    <dgm:pt modelId="{E6D9A181-0506-4819-9232-37D5846C3F83}" type="pres">
      <dgm:prSet presAssocID="{5FA12470-060B-44E0-A28A-A13F621BEBF7}" presName="childNode" presStyleLbl="node1" presStyleIdx="0" presStyleCnt="8">
        <dgm:presLayoutVars>
          <dgm:bulletEnabled val="1"/>
        </dgm:presLayoutVars>
      </dgm:prSet>
      <dgm:spPr/>
    </dgm:pt>
    <dgm:pt modelId="{7F17E2B0-FE04-41EB-911D-A137DCC75428}" type="pres">
      <dgm:prSet presAssocID="{5FA12470-060B-44E0-A28A-A13F621BEBF7}" presName="aSpace2" presStyleCnt="0"/>
      <dgm:spPr/>
    </dgm:pt>
    <dgm:pt modelId="{9CCFAB81-522B-4AA0-B274-A3DB5002DC6B}" type="pres">
      <dgm:prSet presAssocID="{4159681E-6FAE-4C95-BDE2-359493DE0752}" presName="childNode" presStyleLbl="node1" presStyleIdx="1" presStyleCnt="8">
        <dgm:presLayoutVars>
          <dgm:bulletEnabled val="1"/>
        </dgm:presLayoutVars>
      </dgm:prSet>
      <dgm:spPr/>
    </dgm:pt>
    <dgm:pt modelId="{2D4884A4-82CE-4D42-AC09-C75E870FC36C}" type="pres">
      <dgm:prSet presAssocID="{4159681E-6FAE-4C95-BDE2-359493DE0752}" presName="aSpace2" presStyleCnt="0"/>
      <dgm:spPr/>
    </dgm:pt>
    <dgm:pt modelId="{279FDBA4-5D18-4B79-983C-2CE10EBFEB9F}" type="pres">
      <dgm:prSet presAssocID="{2281BBEC-9B08-4D2F-8D37-DACAA1A3C916}" presName="childNode" presStyleLbl="node1" presStyleIdx="2" presStyleCnt="8">
        <dgm:presLayoutVars>
          <dgm:bulletEnabled val="1"/>
        </dgm:presLayoutVars>
      </dgm:prSet>
      <dgm:spPr/>
    </dgm:pt>
    <dgm:pt modelId="{DEB76D94-951C-4442-BE4C-DAD5AA5EF61C}" type="pres">
      <dgm:prSet presAssocID="{2281BBEC-9B08-4D2F-8D37-DACAA1A3C916}" presName="aSpace2" presStyleCnt="0"/>
      <dgm:spPr/>
    </dgm:pt>
    <dgm:pt modelId="{C687E99E-86E8-4DE8-A987-083D137BFA02}" type="pres">
      <dgm:prSet presAssocID="{BEA03B7F-AEAF-447C-B031-0A760D979F73}" presName="childNode" presStyleLbl="node1" presStyleIdx="3" presStyleCnt="8">
        <dgm:presLayoutVars>
          <dgm:bulletEnabled val="1"/>
        </dgm:presLayoutVars>
      </dgm:prSet>
      <dgm:spPr/>
    </dgm:pt>
    <dgm:pt modelId="{1D458DD5-4691-4AB7-906A-3AC88B44BD5D}" type="pres">
      <dgm:prSet presAssocID="{B77033E0-A95D-4B0F-82D4-60ED6298239C}" presName="aSpace" presStyleCnt="0"/>
      <dgm:spPr/>
    </dgm:pt>
    <dgm:pt modelId="{D50EE010-9F35-4052-9AF2-5961E7634A07}" type="pres">
      <dgm:prSet presAssocID="{622D60E2-8A8F-4213-B5F3-1751E7E38676}" presName="compNode" presStyleCnt="0"/>
      <dgm:spPr/>
    </dgm:pt>
    <dgm:pt modelId="{AD57DA54-75A2-4F5A-AEB2-5BD1FE7DF486}" type="pres">
      <dgm:prSet presAssocID="{622D60E2-8A8F-4213-B5F3-1751E7E38676}" presName="aNode" presStyleLbl="bgShp" presStyleIdx="1" presStyleCnt="2"/>
      <dgm:spPr/>
    </dgm:pt>
    <dgm:pt modelId="{4C385649-0A62-4767-88BF-CA059073FDE8}" type="pres">
      <dgm:prSet presAssocID="{622D60E2-8A8F-4213-B5F3-1751E7E38676}" presName="textNode" presStyleLbl="bgShp" presStyleIdx="1" presStyleCnt="2"/>
      <dgm:spPr/>
    </dgm:pt>
    <dgm:pt modelId="{901283C5-7870-4ED4-8ABB-EC2C9DDFDCF9}" type="pres">
      <dgm:prSet presAssocID="{622D60E2-8A8F-4213-B5F3-1751E7E38676}" presName="compChildNode" presStyleCnt="0"/>
      <dgm:spPr/>
    </dgm:pt>
    <dgm:pt modelId="{1C8C539A-3CAF-472E-99D2-7BF79355B60F}" type="pres">
      <dgm:prSet presAssocID="{622D60E2-8A8F-4213-B5F3-1751E7E38676}" presName="theInnerList" presStyleCnt="0"/>
      <dgm:spPr/>
    </dgm:pt>
    <dgm:pt modelId="{08F85EF2-7ADB-46D4-9A15-7DEA02BE7847}" type="pres">
      <dgm:prSet presAssocID="{8BEC374C-1CF9-4F44-BD0F-16B342C9CA31}" presName="childNode" presStyleLbl="node1" presStyleIdx="4" presStyleCnt="8">
        <dgm:presLayoutVars>
          <dgm:bulletEnabled val="1"/>
        </dgm:presLayoutVars>
      </dgm:prSet>
      <dgm:spPr/>
    </dgm:pt>
    <dgm:pt modelId="{F25D6EA8-FA91-4A0F-922C-1B969945608C}" type="pres">
      <dgm:prSet presAssocID="{8BEC374C-1CF9-4F44-BD0F-16B342C9CA31}" presName="aSpace2" presStyleCnt="0"/>
      <dgm:spPr/>
    </dgm:pt>
    <dgm:pt modelId="{6CC697C9-5FD5-405D-B798-7F815CB5B77C}" type="pres">
      <dgm:prSet presAssocID="{7D4EA387-9751-42F4-B81C-DAE052DDD853}" presName="childNode" presStyleLbl="node1" presStyleIdx="5" presStyleCnt="8">
        <dgm:presLayoutVars>
          <dgm:bulletEnabled val="1"/>
        </dgm:presLayoutVars>
      </dgm:prSet>
      <dgm:spPr/>
    </dgm:pt>
    <dgm:pt modelId="{4CA9C4A9-B3FC-4792-81BB-AF2606AD0D2D}" type="pres">
      <dgm:prSet presAssocID="{7D4EA387-9751-42F4-B81C-DAE052DDD853}" presName="aSpace2" presStyleCnt="0"/>
      <dgm:spPr/>
    </dgm:pt>
    <dgm:pt modelId="{D8EA9EBC-432E-483B-9E98-9179DEC8E75A}" type="pres">
      <dgm:prSet presAssocID="{E435D10C-BBDA-40C2-A657-BE13E60BD61D}" presName="childNode" presStyleLbl="node1" presStyleIdx="6" presStyleCnt="8">
        <dgm:presLayoutVars>
          <dgm:bulletEnabled val="1"/>
        </dgm:presLayoutVars>
      </dgm:prSet>
      <dgm:spPr/>
    </dgm:pt>
    <dgm:pt modelId="{119617C9-AE84-47E0-8A88-53479C20D8C7}" type="pres">
      <dgm:prSet presAssocID="{E435D10C-BBDA-40C2-A657-BE13E60BD61D}" presName="aSpace2" presStyleCnt="0"/>
      <dgm:spPr/>
    </dgm:pt>
    <dgm:pt modelId="{B9BAF99E-EDFF-456A-9732-38CAAA80F94F}" type="pres">
      <dgm:prSet presAssocID="{DA0FEDC2-D7DD-4BB8-BF0E-443E7E1FCE3A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2EC55413-81B6-46CF-BF04-00CF889B83E4}" type="presOf" srcId="{D81B4FB6-0653-4C4D-B9E2-45D23F6BF442}" destId="{C620EDE7-EAA4-4B8C-98C2-64F34A404C28}" srcOrd="0" destOrd="0" presId="urn:microsoft.com/office/officeart/2005/8/layout/lProcess2"/>
    <dgm:cxn modelId="{4868C41F-DDB1-4354-B91F-330FA12288D6}" type="presOf" srcId="{B77033E0-A95D-4B0F-82D4-60ED6298239C}" destId="{19BFB615-ECF1-46CC-B168-02BAFF67DD18}" srcOrd="1" destOrd="0" presId="urn:microsoft.com/office/officeart/2005/8/layout/lProcess2"/>
    <dgm:cxn modelId="{B4C8F82C-04F9-439E-8BC0-1B2F118228E6}" type="presOf" srcId="{B77033E0-A95D-4B0F-82D4-60ED6298239C}" destId="{70839DEA-FE4F-47AF-8B2E-C101AF2EC530}" srcOrd="0" destOrd="0" presId="urn:microsoft.com/office/officeart/2005/8/layout/lProcess2"/>
    <dgm:cxn modelId="{B7AB0734-7DA8-43CC-A962-8FA90C4281FB}" type="presOf" srcId="{622D60E2-8A8F-4213-B5F3-1751E7E38676}" destId="{AD57DA54-75A2-4F5A-AEB2-5BD1FE7DF486}" srcOrd="0" destOrd="0" presId="urn:microsoft.com/office/officeart/2005/8/layout/lProcess2"/>
    <dgm:cxn modelId="{4D75F839-8DB1-4190-B169-5FD5E23E6DBB}" srcId="{622D60E2-8A8F-4213-B5F3-1751E7E38676}" destId="{8BEC374C-1CF9-4F44-BD0F-16B342C9CA31}" srcOrd="0" destOrd="0" parTransId="{56977E32-8D25-4BD0-B9D2-88A8BE8E5C25}" sibTransId="{8DE727E4-CA61-47C6-9EDC-81FCDA3D70C4}"/>
    <dgm:cxn modelId="{DEE9ED5B-AF8C-4AB5-860C-FC4859A825FB}" srcId="{D81B4FB6-0653-4C4D-B9E2-45D23F6BF442}" destId="{B77033E0-A95D-4B0F-82D4-60ED6298239C}" srcOrd="0" destOrd="0" parTransId="{1E6BDF2B-E8B5-405D-9408-68DF514C9EF9}" sibTransId="{59A67390-4A69-45C4-877F-11997D528490}"/>
    <dgm:cxn modelId="{A7B50E42-5414-4E79-B7C4-1FCF68C36F18}" type="presOf" srcId="{4159681E-6FAE-4C95-BDE2-359493DE0752}" destId="{9CCFAB81-522B-4AA0-B274-A3DB5002DC6B}" srcOrd="0" destOrd="0" presId="urn:microsoft.com/office/officeart/2005/8/layout/lProcess2"/>
    <dgm:cxn modelId="{63D5806D-E7C9-438D-8230-251A14FC2634}" type="presOf" srcId="{2281BBEC-9B08-4D2F-8D37-DACAA1A3C916}" destId="{279FDBA4-5D18-4B79-983C-2CE10EBFEB9F}" srcOrd="0" destOrd="0" presId="urn:microsoft.com/office/officeart/2005/8/layout/lProcess2"/>
    <dgm:cxn modelId="{69E25571-816A-460A-84BB-D10B47983ABF}" type="presOf" srcId="{622D60E2-8A8F-4213-B5F3-1751E7E38676}" destId="{4C385649-0A62-4767-88BF-CA059073FDE8}" srcOrd="1" destOrd="0" presId="urn:microsoft.com/office/officeart/2005/8/layout/lProcess2"/>
    <dgm:cxn modelId="{11910D7D-0BAC-4F36-85F5-784ABC9B9F60}" srcId="{B77033E0-A95D-4B0F-82D4-60ED6298239C}" destId="{5FA12470-060B-44E0-A28A-A13F621BEBF7}" srcOrd="0" destOrd="0" parTransId="{1B4ECDF1-4FA5-42C7-842E-B5A27312655D}" sibTransId="{FAF083EA-B36E-4784-B7FA-BBE3F144A80A}"/>
    <dgm:cxn modelId="{F9E20889-9CAA-48A9-A0A0-2686BEB8DDB3}" srcId="{B77033E0-A95D-4B0F-82D4-60ED6298239C}" destId="{BEA03B7F-AEAF-447C-B031-0A760D979F73}" srcOrd="3" destOrd="0" parTransId="{BD36C6E9-AF44-4473-970D-54390B43DE61}" sibTransId="{BA11C841-305E-402F-BCB8-926B75C7C820}"/>
    <dgm:cxn modelId="{135FC889-704F-48F6-9D26-8B7EDDCEE989}" type="presOf" srcId="{5FA12470-060B-44E0-A28A-A13F621BEBF7}" destId="{E6D9A181-0506-4819-9232-37D5846C3F83}" srcOrd="0" destOrd="0" presId="urn:microsoft.com/office/officeart/2005/8/layout/lProcess2"/>
    <dgm:cxn modelId="{9F43F4AA-9EA8-4F38-A0AE-6D02DAF74566}" srcId="{622D60E2-8A8F-4213-B5F3-1751E7E38676}" destId="{7D4EA387-9751-42F4-B81C-DAE052DDD853}" srcOrd="1" destOrd="0" parTransId="{E97ED6FE-C28F-4DA0-AD4B-123C912786A4}" sibTransId="{C098785F-8F63-40FF-8541-D4B1DC41F29F}"/>
    <dgm:cxn modelId="{ECA2C6B0-8417-465F-9BE6-946B95E3BE8C}" srcId="{B77033E0-A95D-4B0F-82D4-60ED6298239C}" destId="{2281BBEC-9B08-4D2F-8D37-DACAA1A3C916}" srcOrd="2" destOrd="0" parTransId="{47D7771A-AB19-4DBA-877D-3A7D40D8A8AA}" sibTransId="{E33E0FFB-45C1-491D-8B28-BD29725D3B4D}"/>
    <dgm:cxn modelId="{39575BB7-F281-425A-80C0-EDF9F9B8CE3A}" type="presOf" srcId="{BEA03B7F-AEAF-447C-B031-0A760D979F73}" destId="{C687E99E-86E8-4DE8-A987-083D137BFA02}" srcOrd="0" destOrd="0" presId="urn:microsoft.com/office/officeart/2005/8/layout/lProcess2"/>
    <dgm:cxn modelId="{C65187B9-6BB0-4901-A016-2482B8A7201D}" srcId="{D81B4FB6-0653-4C4D-B9E2-45D23F6BF442}" destId="{622D60E2-8A8F-4213-B5F3-1751E7E38676}" srcOrd="1" destOrd="0" parTransId="{FA2329EE-CAB9-4321-AEE3-89D37A3E58A6}" sibTransId="{0DFE09B8-CD1B-4AA3-8E11-F556B0E7252D}"/>
    <dgm:cxn modelId="{2B7200BF-90BC-4C5A-A70C-7D317DB3D7D8}" type="presOf" srcId="{DA0FEDC2-D7DD-4BB8-BF0E-443E7E1FCE3A}" destId="{B9BAF99E-EDFF-456A-9732-38CAAA80F94F}" srcOrd="0" destOrd="0" presId="urn:microsoft.com/office/officeart/2005/8/layout/lProcess2"/>
    <dgm:cxn modelId="{454491C5-991F-4D24-9333-170A5FB2DA56}" srcId="{B77033E0-A95D-4B0F-82D4-60ED6298239C}" destId="{4159681E-6FAE-4C95-BDE2-359493DE0752}" srcOrd="1" destOrd="0" parTransId="{C1956F79-4239-49E0-83C9-876D2F8C3C62}" sibTransId="{66067391-1FB7-435A-A303-6C8ED28A817D}"/>
    <dgm:cxn modelId="{D645E4CF-9C2F-4600-9111-613B83E12271}" type="presOf" srcId="{8BEC374C-1CF9-4F44-BD0F-16B342C9CA31}" destId="{08F85EF2-7ADB-46D4-9A15-7DEA02BE7847}" srcOrd="0" destOrd="0" presId="urn:microsoft.com/office/officeart/2005/8/layout/lProcess2"/>
    <dgm:cxn modelId="{867603D5-C687-4F47-84D4-F1BE1F4A4FF3}" type="presOf" srcId="{E435D10C-BBDA-40C2-A657-BE13E60BD61D}" destId="{D8EA9EBC-432E-483B-9E98-9179DEC8E75A}" srcOrd="0" destOrd="0" presId="urn:microsoft.com/office/officeart/2005/8/layout/lProcess2"/>
    <dgm:cxn modelId="{02B334D8-C82C-4286-9128-5C861EF674E0}" srcId="{622D60E2-8A8F-4213-B5F3-1751E7E38676}" destId="{DA0FEDC2-D7DD-4BB8-BF0E-443E7E1FCE3A}" srcOrd="3" destOrd="0" parTransId="{6880870E-50AA-4C0F-ACC0-94A551C56945}" sibTransId="{A1F0AA19-368C-4221-8AC8-9DF72AFAEC90}"/>
    <dgm:cxn modelId="{0F8EC3DB-08C3-4E42-AD2A-AF77FF058092}" srcId="{622D60E2-8A8F-4213-B5F3-1751E7E38676}" destId="{E435D10C-BBDA-40C2-A657-BE13E60BD61D}" srcOrd="2" destOrd="0" parTransId="{C1CD7C7E-D774-4F24-A2D8-51916BE692AA}" sibTransId="{A573D44C-D431-48C2-9BCB-B489576B72E9}"/>
    <dgm:cxn modelId="{406C2CF2-4181-4113-937D-115996D56559}" type="presOf" srcId="{7D4EA387-9751-42F4-B81C-DAE052DDD853}" destId="{6CC697C9-5FD5-405D-B798-7F815CB5B77C}" srcOrd="0" destOrd="0" presId="urn:microsoft.com/office/officeart/2005/8/layout/lProcess2"/>
    <dgm:cxn modelId="{5E184B27-487A-480C-9FFB-8B6CB290B07E}" type="presParOf" srcId="{C620EDE7-EAA4-4B8C-98C2-64F34A404C28}" destId="{E63BDF51-5CA3-42A2-AA9A-EB7995D4329D}" srcOrd="0" destOrd="0" presId="urn:microsoft.com/office/officeart/2005/8/layout/lProcess2"/>
    <dgm:cxn modelId="{072E2C9B-E165-4E55-9359-CDB359F4B048}" type="presParOf" srcId="{E63BDF51-5CA3-42A2-AA9A-EB7995D4329D}" destId="{70839DEA-FE4F-47AF-8B2E-C101AF2EC530}" srcOrd="0" destOrd="0" presId="urn:microsoft.com/office/officeart/2005/8/layout/lProcess2"/>
    <dgm:cxn modelId="{C8AB0591-1A88-445C-B63F-32E07EADCD9D}" type="presParOf" srcId="{E63BDF51-5CA3-42A2-AA9A-EB7995D4329D}" destId="{19BFB615-ECF1-46CC-B168-02BAFF67DD18}" srcOrd="1" destOrd="0" presId="urn:microsoft.com/office/officeart/2005/8/layout/lProcess2"/>
    <dgm:cxn modelId="{9A931EAE-DB83-4339-8BE5-986163D800D0}" type="presParOf" srcId="{E63BDF51-5CA3-42A2-AA9A-EB7995D4329D}" destId="{DC8541DA-1492-4700-9352-4813E08266B7}" srcOrd="2" destOrd="0" presId="urn:microsoft.com/office/officeart/2005/8/layout/lProcess2"/>
    <dgm:cxn modelId="{5EF16CDE-E591-4F01-A2F3-F3FD9237F22D}" type="presParOf" srcId="{DC8541DA-1492-4700-9352-4813E08266B7}" destId="{58756580-8F7C-4D5B-80B7-8C21A197C58B}" srcOrd="0" destOrd="0" presId="urn:microsoft.com/office/officeart/2005/8/layout/lProcess2"/>
    <dgm:cxn modelId="{72054B49-340B-4974-8FFC-6DA1E55A2889}" type="presParOf" srcId="{58756580-8F7C-4D5B-80B7-8C21A197C58B}" destId="{E6D9A181-0506-4819-9232-37D5846C3F83}" srcOrd="0" destOrd="0" presId="urn:microsoft.com/office/officeart/2005/8/layout/lProcess2"/>
    <dgm:cxn modelId="{B12960A2-536D-4A0D-BDA0-3B7CCC1CEB62}" type="presParOf" srcId="{58756580-8F7C-4D5B-80B7-8C21A197C58B}" destId="{7F17E2B0-FE04-41EB-911D-A137DCC75428}" srcOrd="1" destOrd="0" presId="urn:microsoft.com/office/officeart/2005/8/layout/lProcess2"/>
    <dgm:cxn modelId="{B9928178-6682-44DF-A08A-3E3991ABA550}" type="presParOf" srcId="{58756580-8F7C-4D5B-80B7-8C21A197C58B}" destId="{9CCFAB81-522B-4AA0-B274-A3DB5002DC6B}" srcOrd="2" destOrd="0" presId="urn:microsoft.com/office/officeart/2005/8/layout/lProcess2"/>
    <dgm:cxn modelId="{D7A45879-94F2-45DC-871B-DD7C91766DFD}" type="presParOf" srcId="{58756580-8F7C-4D5B-80B7-8C21A197C58B}" destId="{2D4884A4-82CE-4D42-AC09-C75E870FC36C}" srcOrd="3" destOrd="0" presId="urn:microsoft.com/office/officeart/2005/8/layout/lProcess2"/>
    <dgm:cxn modelId="{CEEC435F-BBD6-44D0-B47A-810828E9D050}" type="presParOf" srcId="{58756580-8F7C-4D5B-80B7-8C21A197C58B}" destId="{279FDBA4-5D18-4B79-983C-2CE10EBFEB9F}" srcOrd="4" destOrd="0" presId="urn:microsoft.com/office/officeart/2005/8/layout/lProcess2"/>
    <dgm:cxn modelId="{3F165EC9-2610-47FB-BE27-DE96AE8A0536}" type="presParOf" srcId="{58756580-8F7C-4D5B-80B7-8C21A197C58B}" destId="{DEB76D94-951C-4442-BE4C-DAD5AA5EF61C}" srcOrd="5" destOrd="0" presId="urn:microsoft.com/office/officeart/2005/8/layout/lProcess2"/>
    <dgm:cxn modelId="{4B40D2F4-53ED-4CE7-8D9C-64C4015E182A}" type="presParOf" srcId="{58756580-8F7C-4D5B-80B7-8C21A197C58B}" destId="{C687E99E-86E8-4DE8-A987-083D137BFA02}" srcOrd="6" destOrd="0" presId="urn:microsoft.com/office/officeart/2005/8/layout/lProcess2"/>
    <dgm:cxn modelId="{C26BF152-9345-4EBD-BC5E-D5AFBE25088B}" type="presParOf" srcId="{C620EDE7-EAA4-4B8C-98C2-64F34A404C28}" destId="{1D458DD5-4691-4AB7-906A-3AC88B44BD5D}" srcOrd="1" destOrd="0" presId="urn:microsoft.com/office/officeart/2005/8/layout/lProcess2"/>
    <dgm:cxn modelId="{0AA00057-C37C-4870-B20F-8DC41A8027E5}" type="presParOf" srcId="{C620EDE7-EAA4-4B8C-98C2-64F34A404C28}" destId="{D50EE010-9F35-4052-9AF2-5961E7634A07}" srcOrd="2" destOrd="0" presId="urn:microsoft.com/office/officeart/2005/8/layout/lProcess2"/>
    <dgm:cxn modelId="{A6030147-81AB-43C8-A856-2A2196CA83E3}" type="presParOf" srcId="{D50EE010-9F35-4052-9AF2-5961E7634A07}" destId="{AD57DA54-75A2-4F5A-AEB2-5BD1FE7DF486}" srcOrd="0" destOrd="0" presId="urn:microsoft.com/office/officeart/2005/8/layout/lProcess2"/>
    <dgm:cxn modelId="{5DBD5331-BE0E-462A-978A-7D990470888C}" type="presParOf" srcId="{D50EE010-9F35-4052-9AF2-5961E7634A07}" destId="{4C385649-0A62-4767-88BF-CA059073FDE8}" srcOrd="1" destOrd="0" presId="urn:microsoft.com/office/officeart/2005/8/layout/lProcess2"/>
    <dgm:cxn modelId="{D2E26BF7-DED5-46A7-9ADA-F70ED4C9778B}" type="presParOf" srcId="{D50EE010-9F35-4052-9AF2-5961E7634A07}" destId="{901283C5-7870-4ED4-8ABB-EC2C9DDFDCF9}" srcOrd="2" destOrd="0" presId="urn:microsoft.com/office/officeart/2005/8/layout/lProcess2"/>
    <dgm:cxn modelId="{69A86B56-526F-49B7-98AD-469EA9CDB849}" type="presParOf" srcId="{901283C5-7870-4ED4-8ABB-EC2C9DDFDCF9}" destId="{1C8C539A-3CAF-472E-99D2-7BF79355B60F}" srcOrd="0" destOrd="0" presId="urn:microsoft.com/office/officeart/2005/8/layout/lProcess2"/>
    <dgm:cxn modelId="{5608C6E3-691B-411A-9FEB-820F98AF50C3}" type="presParOf" srcId="{1C8C539A-3CAF-472E-99D2-7BF79355B60F}" destId="{08F85EF2-7ADB-46D4-9A15-7DEA02BE7847}" srcOrd="0" destOrd="0" presId="urn:microsoft.com/office/officeart/2005/8/layout/lProcess2"/>
    <dgm:cxn modelId="{1BB12B14-F8A6-40EB-89B3-2F0836F86ADC}" type="presParOf" srcId="{1C8C539A-3CAF-472E-99D2-7BF79355B60F}" destId="{F25D6EA8-FA91-4A0F-922C-1B969945608C}" srcOrd="1" destOrd="0" presId="urn:microsoft.com/office/officeart/2005/8/layout/lProcess2"/>
    <dgm:cxn modelId="{BBA17793-D08A-491E-8F94-DE8131D82298}" type="presParOf" srcId="{1C8C539A-3CAF-472E-99D2-7BF79355B60F}" destId="{6CC697C9-5FD5-405D-B798-7F815CB5B77C}" srcOrd="2" destOrd="0" presId="urn:microsoft.com/office/officeart/2005/8/layout/lProcess2"/>
    <dgm:cxn modelId="{83826998-293C-4BCE-9EAF-2A46BCD4C6C2}" type="presParOf" srcId="{1C8C539A-3CAF-472E-99D2-7BF79355B60F}" destId="{4CA9C4A9-B3FC-4792-81BB-AF2606AD0D2D}" srcOrd="3" destOrd="0" presId="urn:microsoft.com/office/officeart/2005/8/layout/lProcess2"/>
    <dgm:cxn modelId="{52D8A9B2-2F09-49FA-997A-C60498F1DA7D}" type="presParOf" srcId="{1C8C539A-3CAF-472E-99D2-7BF79355B60F}" destId="{D8EA9EBC-432E-483B-9E98-9179DEC8E75A}" srcOrd="4" destOrd="0" presId="urn:microsoft.com/office/officeart/2005/8/layout/lProcess2"/>
    <dgm:cxn modelId="{11C7AE2E-1101-434C-9102-6B7C295E68DE}" type="presParOf" srcId="{1C8C539A-3CAF-472E-99D2-7BF79355B60F}" destId="{119617C9-AE84-47E0-8A88-53479C20D8C7}" srcOrd="5" destOrd="0" presId="urn:microsoft.com/office/officeart/2005/8/layout/lProcess2"/>
    <dgm:cxn modelId="{72EFE2A5-4484-426D-8111-42A86797A68E}" type="presParOf" srcId="{1C8C539A-3CAF-472E-99D2-7BF79355B60F}" destId="{B9BAF99E-EDFF-456A-9732-38CAAA80F94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9DEA-FE4F-47AF-8B2E-C101AF2EC530}">
      <dsp:nvSpPr>
        <dsp:cNvPr id="0" name=""/>
        <dsp:cNvSpPr/>
      </dsp:nvSpPr>
      <dsp:spPr>
        <a:xfrm>
          <a:off x="0" y="0"/>
          <a:ext cx="4584932" cy="4161370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>
              <a:latin typeface="Bierstadt" panose="020B0004020202020204" pitchFamily="34" charset="0"/>
            </a:rPr>
            <a:t>Intensificazione (medium-</a:t>
          </a:r>
          <a:r>
            <a:rPr lang="it-IT" sz="3000" b="1" kern="1200" dirty="0" err="1">
              <a:latin typeface="Bierstadt" panose="020B0004020202020204" pitchFamily="34" charset="0"/>
            </a:rPr>
            <a:t>term</a:t>
          </a:r>
          <a:r>
            <a:rPr lang="it-IT" sz="3000" b="1" kern="1200" dirty="0">
              <a:latin typeface="Bierstadt" panose="020B0004020202020204" pitchFamily="34" charset="0"/>
            </a:rPr>
            <a:t> </a:t>
          </a:r>
          <a:r>
            <a:rPr lang="it-IT" sz="3000" b="1" kern="1200" dirty="0" err="1">
              <a:latin typeface="Bierstadt" panose="020B0004020202020204" pitchFamily="34" charset="0"/>
            </a:rPr>
            <a:t>memory</a:t>
          </a:r>
          <a:r>
            <a:rPr lang="it-IT" sz="3000" b="1" kern="1200" dirty="0">
              <a:latin typeface="Bierstadt" panose="020B0004020202020204" pitchFamily="34" charset="0"/>
            </a:rPr>
            <a:t>)</a:t>
          </a:r>
          <a:endParaRPr lang="it-IT" sz="3000" kern="1200" dirty="0">
            <a:latin typeface="Bierstadt" panose="020B0004020202020204" pitchFamily="34" charset="0"/>
          </a:endParaRPr>
        </a:p>
      </dsp:txBody>
      <dsp:txXfrm>
        <a:off x="0" y="0"/>
        <a:ext cx="4584932" cy="1248411"/>
      </dsp:txXfrm>
    </dsp:sp>
    <dsp:sp modelId="{E6D9A181-0506-4819-9232-37D5846C3F83}">
      <dsp:nvSpPr>
        <dsp:cNvPr id="0" name=""/>
        <dsp:cNvSpPr/>
      </dsp:nvSpPr>
      <dsp:spPr>
        <a:xfrm>
          <a:off x="463259" y="1248512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Bierstadt" panose="020B0004020202020204" pitchFamily="34" charset="0"/>
            </a:rPr>
            <a:t>La memoria a medio termine conserva le soluzioni elite (cioè le migliori trovate finora).</a:t>
          </a:r>
        </a:p>
      </dsp:txBody>
      <dsp:txXfrm>
        <a:off x="481015" y="1266268"/>
        <a:ext cx="3632434" cy="570711"/>
      </dsp:txXfrm>
    </dsp:sp>
    <dsp:sp modelId="{9CCFAB81-522B-4AA0-B274-A3DB5002DC6B}">
      <dsp:nvSpPr>
        <dsp:cNvPr id="0" name=""/>
        <dsp:cNvSpPr/>
      </dsp:nvSpPr>
      <dsp:spPr>
        <a:xfrm>
          <a:off x="463259" y="1948000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Bierstadt" panose="020B0004020202020204" pitchFamily="34" charset="0"/>
            </a:rPr>
            <a:t>L’obiettivo è sfruttare le aree promettenti dello spazio di ricerca.</a:t>
          </a:r>
        </a:p>
      </dsp:txBody>
      <dsp:txXfrm>
        <a:off x="481015" y="1965756"/>
        <a:ext cx="3632434" cy="570711"/>
      </dsp:txXfrm>
    </dsp:sp>
    <dsp:sp modelId="{279FDBA4-5D18-4B79-983C-2CE10EBFEB9F}">
      <dsp:nvSpPr>
        <dsp:cNvPr id="0" name=""/>
        <dsp:cNvSpPr/>
      </dsp:nvSpPr>
      <dsp:spPr>
        <a:xfrm>
          <a:off x="463259" y="2647488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Bierstadt" panose="020B0004020202020204" pitchFamily="34" charset="0"/>
            </a:rPr>
            <a:t>La ricerca viene orientata (biased) verso soluzioni che condividono attributi comuni con le soluzioni migliori.</a:t>
          </a:r>
        </a:p>
      </dsp:txBody>
      <dsp:txXfrm>
        <a:off x="481015" y="2665244"/>
        <a:ext cx="3632434" cy="570711"/>
      </dsp:txXfrm>
    </dsp:sp>
    <dsp:sp modelId="{C687E99E-86E8-4DE8-A987-083D137BFA02}">
      <dsp:nvSpPr>
        <dsp:cNvPr id="0" name=""/>
        <dsp:cNvSpPr/>
      </dsp:nvSpPr>
      <dsp:spPr>
        <a:xfrm>
          <a:off x="463259" y="3346976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Bierstadt" panose="020B0004020202020204" pitchFamily="34" charset="0"/>
            </a:rPr>
            <a:t>Gli attributi delle soluzioni elite ricevono una probabilità più alta di essere scelti nei passi successivi.</a:t>
          </a:r>
        </a:p>
      </dsp:txBody>
      <dsp:txXfrm>
        <a:off x="481015" y="3364732"/>
        <a:ext cx="3632434" cy="570711"/>
      </dsp:txXfrm>
    </dsp:sp>
    <dsp:sp modelId="{AD57DA54-75A2-4F5A-AEB2-5BD1FE7DF486}">
      <dsp:nvSpPr>
        <dsp:cNvPr id="0" name=""/>
        <dsp:cNvSpPr/>
      </dsp:nvSpPr>
      <dsp:spPr>
        <a:xfrm>
          <a:off x="4933568" y="0"/>
          <a:ext cx="4584932" cy="4161370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/>
            <a:t>Diversificazione (long-</a:t>
          </a:r>
          <a:r>
            <a:rPr lang="it-IT" sz="3000" b="1" kern="1200" dirty="0" err="1"/>
            <a:t>term</a:t>
          </a:r>
          <a:r>
            <a:rPr lang="it-IT" sz="3000" b="1" kern="1200" dirty="0"/>
            <a:t> </a:t>
          </a:r>
          <a:r>
            <a:rPr lang="it-IT" sz="3000" b="1" kern="1200" dirty="0" err="1"/>
            <a:t>memory</a:t>
          </a:r>
          <a:r>
            <a:rPr lang="it-IT" sz="3000" b="1" kern="1200" dirty="0"/>
            <a:t>)</a:t>
          </a:r>
          <a:endParaRPr lang="it-IT" sz="3000" kern="1200" dirty="0"/>
        </a:p>
      </dsp:txBody>
      <dsp:txXfrm>
        <a:off x="4933568" y="0"/>
        <a:ext cx="4584932" cy="1248411"/>
      </dsp:txXfrm>
    </dsp:sp>
    <dsp:sp modelId="{08F85EF2-7ADB-46D4-9A15-7DEA02BE7847}">
      <dsp:nvSpPr>
        <dsp:cNvPr id="0" name=""/>
        <dsp:cNvSpPr/>
      </dsp:nvSpPr>
      <dsp:spPr>
        <a:xfrm>
          <a:off x="5392062" y="1248512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Bierstadt" panose="020B0004020202020204" pitchFamily="34" charset="0"/>
            </a:rPr>
            <a:t>La memoria a lungo termine tiene traccia delle soluzioni già visitate e delle loro caratteristiche.</a:t>
          </a:r>
        </a:p>
      </dsp:txBody>
      <dsp:txXfrm>
        <a:off x="5409818" y="1266268"/>
        <a:ext cx="3632434" cy="570711"/>
      </dsp:txXfrm>
    </dsp:sp>
    <dsp:sp modelId="{6CC697C9-5FD5-405D-B798-7F815CB5B77C}">
      <dsp:nvSpPr>
        <dsp:cNvPr id="0" name=""/>
        <dsp:cNvSpPr/>
      </dsp:nvSpPr>
      <dsp:spPr>
        <a:xfrm>
          <a:off x="5392062" y="1948000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Bierstadt" panose="020B0004020202020204" pitchFamily="34" charset="0"/>
            </a:rPr>
            <a:t>Serve a spingere la ricerca verso regioni ancora inesplorate dello spazio delle soluzioni.</a:t>
          </a:r>
        </a:p>
      </dsp:txBody>
      <dsp:txXfrm>
        <a:off x="5409818" y="1965756"/>
        <a:ext cx="3632434" cy="570711"/>
      </dsp:txXfrm>
    </dsp:sp>
    <dsp:sp modelId="{D8EA9EBC-432E-483B-9E98-9179DEC8E75A}">
      <dsp:nvSpPr>
        <dsp:cNvPr id="0" name=""/>
        <dsp:cNvSpPr/>
      </dsp:nvSpPr>
      <dsp:spPr>
        <a:xfrm>
          <a:off x="5392062" y="2647488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Bierstadt" panose="020B0004020202020204" pitchFamily="34" charset="0"/>
            </a:rPr>
            <a:t>Per farlo, penalizza gli attributi ricorrenti (cioè quelli tipici delle soluzioni già viste o troppo simili alle migliori).</a:t>
          </a:r>
        </a:p>
      </dsp:txBody>
      <dsp:txXfrm>
        <a:off x="5409818" y="2665244"/>
        <a:ext cx="3632434" cy="570711"/>
      </dsp:txXfrm>
    </dsp:sp>
    <dsp:sp modelId="{B9BAF99E-EDFF-456A-9732-38CAAA80F94F}">
      <dsp:nvSpPr>
        <dsp:cNvPr id="0" name=""/>
        <dsp:cNvSpPr/>
      </dsp:nvSpPr>
      <dsp:spPr>
        <a:xfrm>
          <a:off x="5392062" y="3346976"/>
          <a:ext cx="3667946" cy="606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Bierstadt" panose="020B0004020202020204" pitchFamily="34" charset="0"/>
            </a:rPr>
            <a:t>In questo modo, incoraggia la varietà e riduce il rischio di stagnazione in un ottimo locale.</a:t>
          </a:r>
        </a:p>
      </dsp:txBody>
      <dsp:txXfrm>
        <a:off x="5409818" y="3364732"/>
        <a:ext cx="3632434" cy="570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6BFC-1CD1-4BAC-A856-9302597A8118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C3246-0FFD-47DA-9AD7-F63B92F77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74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B96D6-929F-7012-31CA-E4F037FD8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51BF7E-4589-FBE2-F17D-9DA7819B6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5B11866-15C9-0B9A-8035-DE9F4A2FA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8D286B-6A4A-43DF-D37F-A36A5880F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827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7FCE7-8E9F-3FD4-5EBE-24AC61671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609527A-EB9E-7CA7-E8B1-962A5C35C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2BE841A-6A21-35DD-AE72-EDF0A48E2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821DF0-C8F1-5787-C3A3-529B0ACA9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819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845D0-E1DE-8E6E-5D9C-DAC99EDE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F3E4F74-2E36-A778-DD3E-D7FCBDA76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18F2835-2D00-1791-447C-E7D02FBB4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420081-95E1-3B07-A1E9-97DF2E063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576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2A3E4-0001-116F-3ECC-0D7FE5442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A663F3-E9AE-1339-8290-AD543DA0C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4D0FFE8-1F5F-8EAF-F4FF-82595A32F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05038A-CC87-9F01-207E-224470992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75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25A16-9F09-C650-CC7A-BC700BFE9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F02148B-3662-90CF-9E2A-43A8B7CC2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DD8322-9CB1-5FE9-8EC3-6F62AB0EC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BF19D8-F1CC-62CA-9206-398B10D50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012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BA0A4-FD0B-C6A1-1BDA-C7A9BCE4B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D18EB7B-F9DC-CDB3-2AB7-2C7E2FD2B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051FCB-6E8D-02F5-C07D-9D51A1968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880A3F-E3CD-03DB-9B1A-A0A339D49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23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B376F-C740-8071-D8F9-24B64FB69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5D36F2-C0EE-F7AD-C71E-9D8B89DCD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FC0DA8-9C08-8110-A514-556568593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200F7A-DF3C-14C9-B1A2-D7671B123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976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B5E5-CD8F-7EBB-8871-798A76A96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F42E14-9720-7805-BFEE-51EDFEACF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E4D2C72-B849-3C2B-2BA9-593295E77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7E6056-95B0-F904-23DC-DC33E949C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697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B26F-8BE6-448C-A862-27D4C9BB1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E591A47-9A20-35A5-DF0D-0559D6E8C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C81610-C129-9E38-6099-12760E9F8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B76A43-7E46-58DC-ACBE-1E5546307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837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9002B-DB79-10BD-6AA6-EF589255C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7017F5-9BAF-878D-5C78-5C19EB884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A452F59-FA9A-D30E-34D7-C1CD6FBDD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31A46F-34EE-7AA3-2318-F056877E7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067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FFC87-273D-6C9E-4B9A-EE4FE9504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1A83E79-F1A5-43DD-F66A-6DCA5DD24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98F22FB-B662-E14C-2D4E-B4FD311E7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E03D88-50B8-57AD-7204-BF6278229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676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5DF0-E517-A808-F2A2-7A0472E4D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A3B3B9D-8A91-7FF8-0DE3-C97A08F49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CF35DD1-6A0D-1073-8A32-C2BBE6006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B15872-EF07-92CE-8B18-4C8446D3F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770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D4729-49EC-F9BE-6C2B-27C46684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C3C2F7-595F-41F4-9DF0-A2091F05A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214D2B-00CB-F379-CFB5-C79D251E1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66A029-BDB5-09A8-DF5F-7B9A941E9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538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8DB3D-AB71-BE21-4C18-FB7D7ABFD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4E5CF33-1BD7-AADA-ACE7-40B77D35E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21927E-202C-3971-EC89-BEBD09E17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A8325F-BC7B-613C-425E-79C468A7C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854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ECD22-E85C-6CF8-03FD-B4280E1EF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F8CF949-D39E-6A14-DECF-C17F9D987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9B6B9E1-BF11-27B5-7280-C755DA199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22F592-26F5-9220-23E1-E1B239F33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388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DA2DE-FA7B-161B-2D20-3834EFA5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4D1E08-57C8-3931-0605-580AA0461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D305051-B573-3F26-C591-C467C9148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108160-F2D6-614E-52DC-F0E123BEC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952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AE369-F642-2146-D5F6-3A282570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29DA3DB-8FDA-DA0C-EBBD-0638947B8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E97A53-4B14-AD92-DA0C-0FE3CF80B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5BBFD2-162D-0F70-6FE9-5FE43653B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130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1BBA9-3452-AE54-2B12-3835190D5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81CA33-7C04-E3AC-2306-672F587F9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701A9C-AF02-5A29-1CD9-3C593F060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610154-B94F-14C8-924D-E3D680994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497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0AB94-BD72-DE0B-EB2D-DE27770A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B3C02F-ABC9-3CF6-E362-B47D3471F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F675C77-44D0-B955-4090-ABB07165E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3671EC-8090-EBAA-97A0-49CC5EC9E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772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0D5C0-982B-8730-B8E2-8641D0983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53F6E7-7E40-8175-FC73-9F003C9F0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6AAA7F-5F33-FB4C-A5CA-A2906544A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3FB2F6-0ACE-B4F7-948A-13C81747D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425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E60B4-6C36-4176-506A-E96EF712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64BDE96-861C-8E4B-A44C-1DEAFECC9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718F31E-5FD6-B6A2-CCE7-0912B6079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CF141F-BBD4-979B-4A13-3AE4D1812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513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218C0-EF3D-6B86-B205-BF25E3C01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28ACB2-825E-58D2-6648-261F32853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43685C-55C0-5B1D-B668-85FA97ACD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341A0E-740F-46BA-1235-C4C7A2009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06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330F0-40C4-720A-19E8-8C252DD91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681310B-3A0D-D141-C92C-69F0AE841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FFF368E-8EDB-16C7-4BB5-E252BB046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000B45-4DC6-2E46-02CC-D6C69F9EA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341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A38CB-54AA-6618-9639-B0708088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2165C8E-BD12-2C25-4DCA-3F18AE362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BC66B7-32F6-6393-B133-4F57CF8C2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BE57EE-D744-9FDD-7B17-2A5E7DD27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357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AF14C-3A9A-5FD6-41A7-3B7DD5616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A6BEDF-CFDA-F50F-3605-19416D3CB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C615698-1D66-C924-C13B-BE419FE6F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39C725-C3EB-4703-3854-5B36E0CB2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13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613F4-1D01-2CE1-7AB4-C6ABCFCFC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4F16460-5C0F-863F-5CCE-0CEE6E3D9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6149128-F10D-B4BA-A625-6069803CE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1EE41E-EFC9-64ED-1716-DD5E57891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416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5904D-9DC3-6EFD-B922-D2E3DE34D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0D227A3-5343-D3D7-4C54-B327B99E4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89C9C1-C054-E4D8-343D-7ADEE5796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A2C6A0-D2DE-E558-02A7-BCD49C6EE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920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D46F-6161-B597-5BA1-DE5A2627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31027F-6AE9-3D20-5DF9-A353F2FF4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7EB71BB-BE86-66AA-A4BC-38B3A0CE2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C689F7-9544-F4F6-5E3C-631CFE546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79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E6A04-25E8-102B-C0C4-69FAF96A9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24DC035-7C8C-106A-0906-04EE81590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AC4E41-6C36-EE09-AC2A-2F44B9B1C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E95F78-F19F-4881-B514-0AA934DFF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4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63B0A-52F2-13D4-249C-932534C66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B1EFED-13CF-C70A-2B1D-2365D93F2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D41F51D-6BAB-0298-FB65-71E866B24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ECAF99-4C50-4B8F-587C-C783A7EEA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75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B8655-2EFF-B446-593D-237FD8EC4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A924F40-A11C-999B-056A-9112FAEDA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9F240A0-0BA1-F83A-A9C8-F65712F0E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DDF7E2-F4A1-B128-D39D-C1258008D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262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E8019-A813-8558-E185-EC2B8A602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3A80C8B-B891-4029-037F-1B0887EE3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637D05-B7B2-1A34-A181-A8780A7AC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7DF8FB-6834-FCEA-543C-DA5182D94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524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5DE52-C129-413D-0A60-983D2107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FA706E6-7EAA-8A53-9ABF-CECFEA792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402EA64-FE8C-7444-E3D7-1F3C560E2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4980F0-03BD-036A-4C57-E7CECC9EB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818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C710B-9516-DF91-5708-E1F22ED70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74206A9-782D-49E3-9E2D-5808FF22A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05FAA3E-7F07-E0BB-4A79-829DF46C7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8297E9-DE91-8515-147E-7376CB5E6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5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F759C-F95B-16F9-C904-D2FD666A4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4205AB-80D0-F1F5-6F48-5D02E2C36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21F148-E9D1-3DC7-1193-5AAD20FE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FE50C-8AA4-0415-BDED-B3EA5876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449EB6-BBEC-E37C-B33D-AE4EBD9F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16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25248-E10F-A42D-21FC-B8CECD49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320F2E-FC46-3515-D7F6-D9C74F976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7E3AD2-8EA1-8D8B-3BFF-F4B9B281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22C824-A77D-40F1-D499-67CE0B71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C705D9-D396-D0F5-726D-A8232D2E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19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95E8BA-C8A5-664C-92BA-DAF62E8BD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632587-74CE-41F9-1A37-7810C2533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CB0B5C-0C0D-32AB-85A7-47DD3745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847984-734A-31B5-0751-92743E26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BADDFB-1F05-B1C2-CC19-68F3DEFB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9B8BC-A246-EC73-E460-2D859081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061C14-7E87-C3D7-2A66-22E38E363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4FBA9A-C242-13B0-3958-96933E59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0A395B-04FB-7B96-B771-9AD52EED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C29D25-EA00-F335-E2B5-8DEA9ADE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73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746E-FADD-CB7D-2681-7DCA55CF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25BEF9-AE07-01AB-2D19-54F163C4C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F9C6A-EE7C-BD33-77D1-ADDD80B9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11BE8E-E6FD-BFD6-836C-0E7205E6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724476-BC54-9FF3-6F5E-958D6E32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5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94CCE-503A-E325-805C-E14A29D7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70EC7F-0547-DECD-2D49-D52F68546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2F57AD-0F92-D576-201C-72D6AD7E5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DFA3A7-6FE2-B607-C5DE-75ABAFFA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73F64B-F7D7-E4E3-B983-26FC92C8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80D616-5F86-AA6B-8EED-07F8E0A0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79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E0FD8-056E-9305-6B44-182B34A7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1120F9-48FF-C4FF-6042-7F5EF8D41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AE0ADE-6FD2-61A8-8120-CB88174DC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024ECD5-DD68-2750-0171-36B1E7F9C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E0B477-4B37-E46C-64AB-77582F172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EB1570B-54F8-FBCC-BEFD-17B38759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12CD39-2B6E-5EBD-3A72-344DDF1F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F32959-7DD2-8154-B75A-5C048511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71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EA267-7E99-0176-3E2D-633F842E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A6E4F5-DC47-D359-9B5E-D5F7CC5D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5D28D1-295D-964A-2620-C4BC5BC10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151BD7-78B9-6050-1D78-98C051CA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67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3CA9CC-FCF4-D738-8795-87B1F916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B36B22-AC7E-D03D-E4B6-DA1EEC8E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B6D414-ABC7-34DB-0A83-0BD40705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35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360C47-A3EB-BBAA-CC2D-E91707C5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B970F-FF82-E634-A057-FFE7EAB4E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3B8992-85F3-2346-5BE8-6DF19C6AB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B981A8-4AF1-CBFE-E067-B623192A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2C7AA6-DDCC-178D-CF3F-19C0EE61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D2622B-1ADC-6134-251B-B0DC0A50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39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E6331B-9785-1F34-FB82-5EBC86CF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6ADDF4-1E66-3E69-49F4-882A23EF4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403086-719D-3A56-1B49-62D725C7D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792125-EDD6-C389-D9E8-471437B4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F727AC-389F-AAB6-A265-C068BC82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951A73-A3E4-FFAF-E276-70E10D50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11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04961E3-8DFD-0791-82F7-364F7C35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E41EA5-CB6F-651C-A31D-8C30C4098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2E0026-C77A-27EE-9F2E-41C16D21E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5C269-EA6C-4496-AE55-2325F3DA306F}" type="datetimeFigureOut">
              <a:rPr lang="it-IT" smtClean="0"/>
              <a:t>04/11/2025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D11E4E-6B1F-1AEF-711E-7C9E19D85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B29395-84E1-63DF-C46C-F13A131BA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71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yyVbuLZav8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NPE3zncXA5s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github.com/JeromeBau/TravelingTouristProblem" TargetMode="External"/><Relationship Id="rId5" Type="http://schemas.openxmlformats.org/officeDocument/2006/relationships/hyperlink" Target="https://github.com/paololapo/Simulated_annealing_for_TSP?tab=readme-ov-file" TargetMode="Externa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shorturl.at/qZY7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9697B-FDD8-3BD2-FAE7-8B8521032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8099DC04-F115-28ED-8EC5-86FC84B32E46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74E64A2-AEBA-D90D-434B-279F4628772F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A2AEFA4-E2B9-0A3E-74F5-75AE237F84E3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B30F9A-ACD9-5FAB-95BE-79D766FE3694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SA – cooling schedule</a:t>
            </a:r>
            <a:endParaRPr lang="it-IT" b="1" dirty="0">
              <a:solidFill>
                <a:srgbClr val="A0C8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3F37043-3C8B-2669-87D1-E35C1F7FA5F8}"/>
                  </a:ext>
                </a:extLst>
              </p:cNvPr>
              <p:cNvSpPr txBox="1"/>
              <p:nvPr/>
            </p:nvSpPr>
            <p:spPr>
              <a:xfrm>
                <a:off x="529269" y="828632"/>
                <a:ext cx="11133462" cy="47043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Il </a:t>
                </a:r>
                <a:r>
                  <a:rPr lang="it-IT" sz="200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cooling</a:t>
                </a:r>
                <a:r>
                  <a:rPr lang="it-IT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schedule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definisce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come la temperatura cambia nel tempo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durante l’esecuzione dell’algoritmo.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Ha un impatto critico sull’efficienza e sulla qualità delle soluzioni ottenute: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un raffreddamento troppo rapido porta a soluzioni subottimali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un raffreddamento troppo lento richiede molto tempo di calcolo.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Ogni schema di raffreddamento è definito da quattro parametri fondamentali: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Temperatura iniziale 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20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Condizione di equilibrio 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(numero di iterazioni per temperatura)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Funzione di raffreddamento 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(come varia </a:t>
                </a:r>
                <a14:m>
                  <m:oMath xmlns:m="http://schemas.openxmlformats.org/officeDocument/2006/math">
                    <m:r>
                      <a:rPr lang="it-IT" sz="20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nel tempo)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Temperatura finale 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20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it-IT" sz="20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che definisce il criterio di stop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3F37043-3C8B-2669-87D1-E35C1F7FA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9" y="828632"/>
                <a:ext cx="11133462" cy="4704365"/>
              </a:xfrm>
              <a:prstGeom prst="rect">
                <a:avLst/>
              </a:prstGeom>
              <a:blipFill>
                <a:blip r:embed="rId3"/>
                <a:stretch>
                  <a:fillRect l="-493" b="-9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93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A980-24B1-36C7-88A4-E3AD37CD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6F56D22-C2E6-32E2-9840-394D20C1E91A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C21660E-8F00-4A1D-1F91-4C3C53D6993C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A16465-F4C6-696E-C8B5-B422DED70518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Simulated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Annealing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– Esempio con un TSP 5 città</a:t>
            </a:r>
            <a:endParaRPr lang="it-IT" b="1" dirty="0">
              <a:solidFill>
                <a:srgbClr val="A0C8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1015638-7A94-DFC5-A086-2D7700E22C8B}"/>
                  </a:ext>
                </a:extLst>
              </p:cNvPr>
              <p:cNvSpPr txBox="1"/>
              <p:nvPr/>
            </p:nvSpPr>
            <p:spPr>
              <a:xfrm>
                <a:off x="481811" y="737754"/>
                <a:ext cx="8090323" cy="613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Soluzione iniziale (s₀)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Percorso iniziale (casuale):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 → B → C → D → E → A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Calcolo della distanza totale: (A–B) + (B–C) + (C–D) + (D–E) + (E–A) = 2 + 6 + 8 + 6 + 7 =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29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Costo iniziale: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f(s₀) = 29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Generazione di un vicino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Operatore: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scambio di due città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nel percorso (swap).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Nuovo percorso s₁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= A → C → B → D → E → A</a:t>
                </a:r>
                <a:b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</a:b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Calcolo: (A–C) + (C–B) + (B–D) + (D–E) + (E–A) = 9 + 6 + 4 + 6 + 7 =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32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ΔE = 32 − 29 = +3 → </a:t>
                </a:r>
                <a:r>
                  <a:rPr lang="it-IT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soluzione peggiore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Decisione di accettazione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Si accetta la mossa con probabilità </a:t>
                </a:r>
                <a14:m>
                  <m:oMath xmlns:m="http://schemas.openxmlformats.org/officeDocument/2006/math"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l-GR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l-GR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l-GR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97</m:t>
                    </m:r>
                    <m:r>
                      <a:rPr lang="it-I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Quasi certamente accettata (alta temperatura → alta esplorazione).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Nuova soluzione: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 = s₁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f(s₁) = 32.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Iterazioni successive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Abbassiamo la temperatura: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 = 100 × 0.8 = 80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Nuovo vicino: Scambio D↔E →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 → B → C → E → D → 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Costo = 2 + 6 + 5 + 6 + 10 =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29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ΔE = -3 → migliora. accettata sempre.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Temperatura successiva: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 = 80 × 0.8 = 64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Altro vicino: Scambio B↔E →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 → E → C → D → B → A</a:t>
                </a:r>
                <a:b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</a:b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Costo = 7 + 5 + 8 + 4 + 2 =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26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b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</a:b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ΔE = -3 → migliora, accettata.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Fase di “raffreddamento”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Man mano che T scende: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 = 100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anche peggioramenti grossi vengono accettati;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 = 10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solo piccoli peggioramenti possono passare;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 → 0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accettate solo soluzioni migliori → comportamento da </a:t>
                </a:r>
                <a:r>
                  <a:rPr lang="it-IT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local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search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1015638-7A94-DFC5-A086-2D7700E22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11" y="737754"/>
                <a:ext cx="8090323" cy="6132769"/>
              </a:xfrm>
              <a:prstGeom prst="rect">
                <a:avLst/>
              </a:prstGeom>
              <a:blipFill>
                <a:blip r:embed="rId3"/>
                <a:stretch>
                  <a:fillRect l="-75" t="-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180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312C6-272B-20C6-055C-DF0E76D1F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2FD0521-A3D0-DF22-11C8-F6B44D32C2F9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9E7B1D3-E7CE-D4C5-A1BD-A3D6CBFAF126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A09435-C340-6F22-0029-FEC2FAD258DE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Simulated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Annealing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– Esempio con un TSP 5 città</a:t>
            </a:r>
            <a:endParaRPr lang="it-IT" b="1" dirty="0">
              <a:solidFill>
                <a:srgbClr val="A0C80E"/>
              </a:solidFill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2C20A32-9F82-5B53-A313-775DE826D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2072"/>
              </p:ext>
            </p:extLst>
          </p:nvPr>
        </p:nvGraphicFramePr>
        <p:xfrm>
          <a:off x="1056409" y="927664"/>
          <a:ext cx="9895609" cy="2956560"/>
        </p:xfrm>
        <a:graphic>
          <a:graphicData uri="http://schemas.openxmlformats.org/drawingml/2006/table">
            <a:tbl>
              <a:tblPr/>
              <a:tblGrid>
                <a:gridCol w="1403823">
                  <a:extLst>
                    <a:ext uri="{9D8B030D-6E8A-4147-A177-3AD203B41FA5}">
                      <a16:colId xmlns:a16="http://schemas.microsoft.com/office/drawing/2014/main" val="3659576499"/>
                    </a:ext>
                  </a:extLst>
                </a:gridCol>
                <a:gridCol w="1503276">
                  <a:extLst>
                    <a:ext uri="{9D8B030D-6E8A-4147-A177-3AD203B41FA5}">
                      <a16:colId xmlns:a16="http://schemas.microsoft.com/office/drawing/2014/main" val="1517075094"/>
                    </a:ext>
                  </a:extLst>
                </a:gridCol>
                <a:gridCol w="2899447">
                  <a:extLst>
                    <a:ext uri="{9D8B030D-6E8A-4147-A177-3AD203B41FA5}">
                      <a16:colId xmlns:a16="http://schemas.microsoft.com/office/drawing/2014/main" val="2470044392"/>
                    </a:ext>
                  </a:extLst>
                </a:gridCol>
                <a:gridCol w="1220216">
                  <a:extLst>
                    <a:ext uri="{9D8B030D-6E8A-4147-A177-3AD203B41FA5}">
                      <a16:colId xmlns:a16="http://schemas.microsoft.com/office/drawing/2014/main" val="2487029214"/>
                    </a:ext>
                  </a:extLst>
                </a:gridCol>
                <a:gridCol w="906556">
                  <a:extLst>
                    <a:ext uri="{9D8B030D-6E8A-4147-A177-3AD203B41FA5}">
                      <a16:colId xmlns:a16="http://schemas.microsoft.com/office/drawing/2014/main" val="2173806412"/>
                    </a:ext>
                  </a:extLst>
                </a:gridCol>
                <a:gridCol w="1962291">
                  <a:extLst>
                    <a:ext uri="{9D8B030D-6E8A-4147-A177-3AD203B41FA5}">
                      <a16:colId xmlns:a16="http://schemas.microsoft.com/office/drawing/2014/main" val="2635200158"/>
                    </a:ext>
                  </a:extLst>
                </a:gridCol>
              </a:tblGrid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Iterazione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Percorso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Distanza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Δ</a:t>
                      </a: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Accettata?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042450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A–B–C–D–E–A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486223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A–C–B–D–E–A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32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+3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 (p≈0.97)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340293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A–B–C–E–D–A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100378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64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A–E–C–D–B–A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449293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51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A–E–B–D–C–A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057004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A–B–E–D–C–A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387593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32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A–B–E–C–D–A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417994"/>
                  </a:ext>
                </a:extLst>
              </a:tr>
              <a:tr h="3934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A–B–E–C–D–A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stop (nessun miglioramento)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75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158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02A4-D3FE-2F2F-1768-388EB8AC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EA3105B6-BF79-CC53-5DE5-F2F6E4E8274F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F21C561-F840-76A8-C244-BCFAB68FF8FC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C74F26-C530-FFE2-1E3B-E14DFDB21890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17A7D4-A19D-FE85-E282-CFFF8835A8D5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SA for TSP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042BBB-5580-190F-F9CF-A999501D1259}"/>
              </a:ext>
            </a:extLst>
          </p:cNvPr>
          <p:cNvSpPr txBox="1"/>
          <p:nvPr/>
        </p:nvSpPr>
        <p:spPr>
          <a:xfrm>
            <a:off x="651591" y="709722"/>
            <a:ext cx="110111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hlinkClick r:id="rId5"/>
              </a:rPr>
              <a:t>https://github.com/paololapo/Simulated_annealing_for_TSP?tab=readme-ov-file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hlinkClick r:id="rId6"/>
              </a:rPr>
              <a:t>https://github.com/JeromeBau/TravelingTouristProblem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hlinkClick r:id="rId7"/>
              </a:rPr>
              <a:t>https://www.youtube.com/watch?v=NPE3zncXA5s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hlinkClick r:id="rId8"/>
              </a:rPr>
              <a:t>https://www.youtube.com/watch?v=FyyVbuLZav8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hlinkClick r:id="rId9"/>
              </a:rPr>
              <a:t>https://shorturl.at/qZY7s</a:t>
            </a:r>
            <a:endParaRPr lang="it-IT" dirty="0"/>
          </a:p>
        </p:txBody>
      </p:sp>
      <p:pic>
        <p:nvPicPr>
          <p:cNvPr id="10" name="Registrazione schermo 9">
            <a:hlinkClick r:id="" action="ppaction://media"/>
            <a:extLst>
              <a:ext uri="{FF2B5EF4-FFF2-40B4-BE49-F238E27FC236}">
                <a16:creationId xmlns:a16="http://schemas.microsoft.com/office/drawing/2014/main" id="{ADE1E99A-5A94-1DE2-71BE-091F8F00B7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8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2914" y="2450584"/>
            <a:ext cx="6199462" cy="34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5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F032C-AF34-3480-D00A-19EDA926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95A1677C-272E-BFA0-52E5-51C61CFCA379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745704-93D0-01B9-4F46-A358CFB4B21D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4756198-5F99-BB6A-F5E8-1E6599B11020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7B1882-F2B8-63D7-D4AD-536813A80A1F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A0E9DB-DEEC-56E8-3878-54988EFBF69C}"/>
              </a:ext>
            </a:extLst>
          </p:cNvPr>
          <p:cNvSpPr txBox="1"/>
          <p:nvPr/>
        </p:nvSpPr>
        <p:spPr>
          <a:xfrm>
            <a:off x="529269" y="961004"/>
            <a:ext cx="48532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 è una metaeuristica che estende la 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Local 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introducendo il concetto di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memoria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L’idea è di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evitare di rimanere intrappolati in ottimi locali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accettando anche mosse peggiorative, ma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modo controllato e deterministico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(diversamente dal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Simulated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Annealing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che lo fa in modo probabilistico).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TS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ricorda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le soluzioni o mosse già esplorate per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non tornarci più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e utilizza queste informazioni per guidare la ricerca.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7CEFA8EA-0314-258B-37D3-295009248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445698"/>
              </p:ext>
            </p:extLst>
          </p:nvPr>
        </p:nvGraphicFramePr>
        <p:xfrm>
          <a:off x="953928" y="4999263"/>
          <a:ext cx="10651716" cy="1341120"/>
        </p:xfrm>
        <a:graphic>
          <a:graphicData uri="http://schemas.openxmlformats.org/drawingml/2006/table">
            <a:tbl>
              <a:tblPr/>
              <a:tblGrid>
                <a:gridCol w="2662929">
                  <a:extLst>
                    <a:ext uri="{9D8B030D-6E8A-4147-A177-3AD203B41FA5}">
                      <a16:colId xmlns:a16="http://schemas.microsoft.com/office/drawing/2014/main" val="2668104310"/>
                    </a:ext>
                  </a:extLst>
                </a:gridCol>
                <a:gridCol w="2662929">
                  <a:extLst>
                    <a:ext uri="{9D8B030D-6E8A-4147-A177-3AD203B41FA5}">
                      <a16:colId xmlns:a16="http://schemas.microsoft.com/office/drawing/2014/main" val="2489841359"/>
                    </a:ext>
                  </a:extLst>
                </a:gridCol>
                <a:gridCol w="2662929">
                  <a:extLst>
                    <a:ext uri="{9D8B030D-6E8A-4147-A177-3AD203B41FA5}">
                      <a16:colId xmlns:a16="http://schemas.microsoft.com/office/drawing/2014/main" val="2924676257"/>
                    </a:ext>
                  </a:extLst>
                </a:gridCol>
                <a:gridCol w="2662929">
                  <a:extLst>
                    <a:ext uri="{9D8B030D-6E8A-4147-A177-3AD203B41FA5}">
                      <a16:colId xmlns:a16="http://schemas.microsoft.com/office/drawing/2014/main" val="3651949117"/>
                    </a:ext>
                  </a:extLst>
                </a:gridCol>
              </a:tblGrid>
              <a:tr h="2516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Metodo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Tipo di esplorazione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Accetta peggioramenti?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Meccanismo chiave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23368"/>
                  </a:ext>
                </a:extLst>
              </a:tr>
              <a:tr h="319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Local Search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Deterministica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Si ferma a un ottimo locale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29639"/>
                  </a:ext>
                </a:extLst>
              </a:tr>
              <a:tr h="2516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Simulated</a:t>
                      </a: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Annealing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Probabilistica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 (probabilità ∝ T)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Temperatura e casualità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120618"/>
                  </a:ext>
                </a:extLst>
              </a:tr>
              <a:tr h="2357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Tabu </a:t>
                      </a:r>
                      <a:r>
                        <a:rPr lang="it-IT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Search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Deterministica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Sì (con controllo)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Memoria e regole Tabu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333766"/>
                  </a:ext>
                </a:extLst>
              </a:tr>
            </a:tbl>
          </a:graphicData>
        </a:graphic>
      </p:graphicFrame>
      <p:pic>
        <p:nvPicPr>
          <p:cNvPr id="1026" name="Picture 2" descr="Case of the Malleable Memory | Psychology Today">
            <a:extLst>
              <a:ext uri="{FF2B5EF4-FFF2-40B4-BE49-F238E27FC236}">
                <a16:creationId xmlns:a16="http://schemas.microsoft.com/office/drawing/2014/main" id="{D460DB82-B223-BF8A-A6E1-F1CA037A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76" y="1025094"/>
            <a:ext cx="4378000" cy="32835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60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876FB-5759-06C6-DE33-110EE275A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F7A27754-289D-3BFB-E4A7-184309528009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61592F5-5154-E98B-AAEC-46898A9FD191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D7095B8-92B3-57BC-9C7E-96717E25B3A8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15CFD2-BD68-9D63-8CB5-AB8BBF3B585A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Come funziona il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0EFDC5-BE15-D176-F219-4F7EB9B27DC3}"/>
              </a:ext>
            </a:extLst>
          </p:cNvPr>
          <p:cNvSpPr txBox="1"/>
          <p:nvPr/>
        </p:nvSpPr>
        <p:spPr>
          <a:xfrm>
            <a:off x="681564" y="708554"/>
            <a:ext cx="11226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esplora sistematicamente i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soluzione corrente: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trova un vicino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lo accetta immediatamente.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999890C-821F-ADAF-D288-4EEE524BE96B}"/>
              </a:ext>
            </a:extLst>
          </p:cNvPr>
          <p:cNvSpPr/>
          <p:nvPr/>
        </p:nvSpPr>
        <p:spPr>
          <a:xfrm>
            <a:off x="6190862" y="3596609"/>
            <a:ext cx="968473" cy="11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61A227C-F514-68F7-34F8-32D34364097C}"/>
              </a:ext>
            </a:extLst>
          </p:cNvPr>
          <p:cNvSpPr/>
          <p:nvPr/>
        </p:nvSpPr>
        <p:spPr>
          <a:xfrm>
            <a:off x="6317674" y="5590310"/>
            <a:ext cx="1159222" cy="36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4D453DF-FAAC-12F2-97E6-82462F17F5BF}"/>
              </a:ext>
            </a:extLst>
          </p:cNvPr>
          <p:cNvSpPr/>
          <p:nvPr/>
        </p:nvSpPr>
        <p:spPr>
          <a:xfrm>
            <a:off x="6317674" y="4525241"/>
            <a:ext cx="388145" cy="363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304DF33-CA92-025B-A428-A617A2C87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19" y="3085404"/>
            <a:ext cx="5992887" cy="3243353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82FD70AA-A6EE-8C9E-0E12-3946C3329BE7}"/>
              </a:ext>
            </a:extLst>
          </p:cNvPr>
          <p:cNvSpPr/>
          <p:nvPr/>
        </p:nvSpPr>
        <p:spPr>
          <a:xfrm>
            <a:off x="5049982" y="4144182"/>
            <a:ext cx="1537854" cy="14461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415AE0-C934-BB70-29D1-A49F7718A439}"/>
              </a:ext>
            </a:extLst>
          </p:cNvPr>
          <p:cNvSpPr txBox="1"/>
          <p:nvPr/>
        </p:nvSpPr>
        <p:spPr>
          <a:xfrm>
            <a:off x="5360940" y="3645875"/>
            <a:ext cx="956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Vicinato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F8A4D27-7881-925A-8D04-7B63DF9CEF4B}"/>
              </a:ext>
            </a:extLst>
          </p:cNvPr>
          <p:cNvSpPr txBox="1"/>
          <p:nvPr/>
        </p:nvSpPr>
        <p:spPr>
          <a:xfrm>
            <a:off x="4027182" y="6116245"/>
            <a:ext cx="1656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 corrente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5369C8C-2D78-D67D-2020-667DDB304E2F}"/>
              </a:ext>
            </a:extLst>
          </p:cNvPr>
          <p:cNvSpPr txBox="1"/>
          <p:nvPr/>
        </p:nvSpPr>
        <p:spPr>
          <a:xfrm>
            <a:off x="6988490" y="5054007"/>
            <a:ext cx="1656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 migliore</a:t>
            </a:r>
          </a:p>
        </p:txBody>
      </p:sp>
    </p:spTree>
    <p:extLst>
      <p:ext uri="{BB962C8B-B14F-4D97-AF65-F5344CB8AC3E}">
        <p14:creationId xmlns:p14="http://schemas.microsoft.com/office/powerpoint/2010/main" val="658768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DAEC3-6E36-F996-9812-0AEE92B1E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2B414692-CFA8-71CF-7AB4-B4B645401CC0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8FDD10D-077D-6F89-3C6D-5DA3F886E9E9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64471E-2DC2-DF8B-8524-DAF8EE36212D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989DF6-7726-3B35-4FD4-39050F186AAC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Come funziona il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153B9C-263F-4357-4DE9-C09245D97180}"/>
              </a:ext>
            </a:extLst>
          </p:cNvPr>
          <p:cNvSpPr txBox="1"/>
          <p:nvPr/>
        </p:nvSpPr>
        <p:spPr>
          <a:xfrm>
            <a:off x="681564" y="708554"/>
            <a:ext cx="112264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esplora sistematicamente i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soluzione corrente: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trova un vicino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lo accetta immediatamente.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nessun vicino è migliore (si è in un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ottimo locale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), accetta comunque 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 tra i peggiori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uscire dalla trappola.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4ED5D27-EE16-E0CD-B166-EE4D28CFDC7C}"/>
              </a:ext>
            </a:extLst>
          </p:cNvPr>
          <p:cNvSpPr/>
          <p:nvPr/>
        </p:nvSpPr>
        <p:spPr>
          <a:xfrm>
            <a:off x="6190862" y="3596609"/>
            <a:ext cx="968473" cy="11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8763E1B-E9F3-B4AB-B25B-48D15253411D}"/>
              </a:ext>
            </a:extLst>
          </p:cNvPr>
          <p:cNvSpPr/>
          <p:nvPr/>
        </p:nvSpPr>
        <p:spPr>
          <a:xfrm>
            <a:off x="6317674" y="5590310"/>
            <a:ext cx="1159222" cy="36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69AF5A9-ACD5-B8ED-78DB-20A5CF1577EC}"/>
              </a:ext>
            </a:extLst>
          </p:cNvPr>
          <p:cNvSpPr/>
          <p:nvPr/>
        </p:nvSpPr>
        <p:spPr>
          <a:xfrm>
            <a:off x="6317674" y="4525241"/>
            <a:ext cx="388145" cy="363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087224F-821F-558D-6972-32F81D4CC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19" y="3085404"/>
            <a:ext cx="5992887" cy="3243353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6418BA8A-286C-E7B1-E8AC-1BD3BB1E2D31}"/>
              </a:ext>
            </a:extLst>
          </p:cNvPr>
          <p:cNvSpPr/>
          <p:nvPr/>
        </p:nvSpPr>
        <p:spPr>
          <a:xfrm>
            <a:off x="5258567" y="4229100"/>
            <a:ext cx="1492968" cy="13612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7D915D-20D9-DCD5-F8A6-79CC523504F3}"/>
              </a:ext>
            </a:extLst>
          </p:cNvPr>
          <p:cNvSpPr txBox="1"/>
          <p:nvPr/>
        </p:nvSpPr>
        <p:spPr>
          <a:xfrm>
            <a:off x="5232212" y="3548084"/>
            <a:ext cx="1537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Nuovo Vicinato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02600C-B3D6-5C46-E3F9-EDCCA1CE1007}"/>
              </a:ext>
            </a:extLst>
          </p:cNvPr>
          <p:cNvSpPr txBox="1"/>
          <p:nvPr/>
        </p:nvSpPr>
        <p:spPr>
          <a:xfrm>
            <a:off x="6988490" y="5054007"/>
            <a:ext cx="2363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Nuova soluzione corrente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E78D746-5AA8-3569-A7C2-79C1605075D9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>
            <a:off x="6001139" y="3855861"/>
            <a:ext cx="3912" cy="37323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C379394-5999-9C99-99B3-9F5BE607068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6279573" y="5207896"/>
            <a:ext cx="708917" cy="3636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D8E5D62-67C6-0C51-7041-FEB781F30247}"/>
              </a:ext>
            </a:extLst>
          </p:cNvPr>
          <p:cNvSpPr txBox="1"/>
          <p:nvPr/>
        </p:nvSpPr>
        <p:spPr>
          <a:xfrm>
            <a:off x="8363830" y="5374650"/>
            <a:ext cx="34194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nuova soluzione è un ottimo locale. Trappola: per uscire posso accettare una soluzione peggiore. Ma quale?</a:t>
            </a:r>
          </a:p>
        </p:txBody>
      </p:sp>
      <p:sp>
        <p:nvSpPr>
          <p:cNvPr id="35" name="Freccia circolare in su 34">
            <a:extLst>
              <a:ext uri="{FF2B5EF4-FFF2-40B4-BE49-F238E27FC236}">
                <a16:creationId xmlns:a16="http://schemas.microsoft.com/office/drawing/2014/main" id="{2B842B62-1B80-5333-DE02-8FC03D3A30F4}"/>
              </a:ext>
            </a:extLst>
          </p:cNvPr>
          <p:cNvSpPr/>
          <p:nvPr/>
        </p:nvSpPr>
        <p:spPr>
          <a:xfrm rot="13711279">
            <a:off x="5591503" y="4777345"/>
            <a:ext cx="797502" cy="169010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Freccia circolare in su 35">
            <a:extLst>
              <a:ext uri="{FF2B5EF4-FFF2-40B4-BE49-F238E27FC236}">
                <a16:creationId xmlns:a16="http://schemas.microsoft.com/office/drawing/2014/main" id="{138ABD75-BA91-E86A-983F-BF933B9B2D44}"/>
              </a:ext>
            </a:extLst>
          </p:cNvPr>
          <p:cNvSpPr/>
          <p:nvPr/>
        </p:nvSpPr>
        <p:spPr>
          <a:xfrm rot="7888721" flipH="1">
            <a:off x="6060623" y="4777345"/>
            <a:ext cx="797502" cy="169010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93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5F2AB-6877-657A-6840-CC75C5B5D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1E0A44B8-2095-545C-6BA7-DC94463D989B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C2BA857-655B-0DCD-6AD6-F8D3249184BC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C1F3E52-8DDD-6DEF-A07C-753CB602A641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990479-08A3-8589-5D71-08771EB8E968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Come funziona il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B73CC3-5344-155D-D803-09D07EC84D15}"/>
              </a:ext>
            </a:extLst>
          </p:cNvPr>
          <p:cNvSpPr txBox="1"/>
          <p:nvPr/>
        </p:nvSpPr>
        <p:spPr>
          <a:xfrm>
            <a:off x="681564" y="708554"/>
            <a:ext cx="112264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esplora sistematicamente i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soluzione corrente: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trova un vicino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lo accetta immediatamente.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nessun vicino è migliore (si è in un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ottimo locale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), accetta comunque 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 tra i peggiori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uscire dalla trappola.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837C1A5-C1C4-31A2-7992-C7E5C918E102}"/>
              </a:ext>
            </a:extLst>
          </p:cNvPr>
          <p:cNvSpPr/>
          <p:nvPr/>
        </p:nvSpPr>
        <p:spPr>
          <a:xfrm>
            <a:off x="6190862" y="3596609"/>
            <a:ext cx="968473" cy="11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660C194-660D-4DC5-4FCE-CF376595C4A6}"/>
              </a:ext>
            </a:extLst>
          </p:cNvPr>
          <p:cNvSpPr/>
          <p:nvPr/>
        </p:nvSpPr>
        <p:spPr>
          <a:xfrm>
            <a:off x="6317674" y="5590310"/>
            <a:ext cx="1159222" cy="36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3E8C422-E046-B657-DAC8-CD2A96207E59}"/>
              </a:ext>
            </a:extLst>
          </p:cNvPr>
          <p:cNvSpPr/>
          <p:nvPr/>
        </p:nvSpPr>
        <p:spPr>
          <a:xfrm>
            <a:off x="6317674" y="4525241"/>
            <a:ext cx="388145" cy="363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A1C4178-89AC-33E4-36F6-EF6EC45B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19" y="3085404"/>
            <a:ext cx="5992887" cy="3243353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D7197F69-5BF3-04CE-D8E0-811685D69C7B}"/>
              </a:ext>
            </a:extLst>
          </p:cNvPr>
          <p:cNvSpPr/>
          <p:nvPr/>
        </p:nvSpPr>
        <p:spPr>
          <a:xfrm>
            <a:off x="5258567" y="4229100"/>
            <a:ext cx="1492968" cy="13612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C38BEAF-018F-CDBD-742F-03C9ED2F5093}"/>
              </a:ext>
            </a:extLst>
          </p:cNvPr>
          <p:cNvSpPr txBox="1"/>
          <p:nvPr/>
        </p:nvSpPr>
        <p:spPr>
          <a:xfrm>
            <a:off x="5232212" y="3548084"/>
            <a:ext cx="1537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Nuovo Vicinato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2897F3B-C098-28C6-DD5B-98A0CEF12BD1}"/>
              </a:ext>
            </a:extLst>
          </p:cNvPr>
          <p:cNvSpPr txBox="1"/>
          <p:nvPr/>
        </p:nvSpPr>
        <p:spPr>
          <a:xfrm>
            <a:off x="6988490" y="5054007"/>
            <a:ext cx="2363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Nuova soluzione corrente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1643438-004F-7048-25A4-2627630B8F62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>
            <a:off x="6001139" y="3855861"/>
            <a:ext cx="3912" cy="37323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770A3EF-5A8A-C465-5616-89D82D9261E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6279573" y="5207896"/>
            <a:ext cx="708917" cy="3636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ccia circolare in su 34">
            <a:extLst>
              <a:ext uri="{FF2B5EF4-FFF2-40B4-BE49-F238E27FC236}">
                <a16:creationId xmlns:a16="http://schemas.microsoft.com/office/drawing/2014/main" id="{3CFC0D57-2859-083D-4C21-D79A8C95ACD3}"/>
              </a:ext>
            </a:extLst>
          </p:cNvPr>
          <p:cNvSpPr/>
          <p:nvPr/>
        </p:nvSpPr>
        <p:spPr>
          <a:xfrm rot="13711279">
            <a:off x="5591503" y="4777345"/>
            <a:ext cx="797502" cy="169010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CC38E7-C9EA-FB8F-0B7E-09C52B47535B}"/>
              </a:ext>
            </a:extLst>
          </p:cNvPr>
          <p:cNvSpPr txBox="1"/>
          <p:nvPr/>
        </p:nvSpPr>
        <p:spPr>
          <a:xfrm>
            <a:off x="8363830" y="5374650"/>
            <a:ext cx="34194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nuova soluzione è un ottimo locale. Trappola: per uscire posso accettare una soluzione peggiore. Ma quale? La meno peggio.</a:t>
            </a:r>
          </a:p>
        </p:txBody>
      </p:sp>
    </p:spTree>
    <p:extLst>
      <p:ext uri="{BB962C8B-B14F-4D97-AF65-F5344CB8AC3E}">
        <p14:creationId xmlns:p14="http://schemas.microsoft.com/office/powerpoint/2010/main" val="170249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8D26-CB78-4E66-FAAE-D036353E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B00A04DB-9158-282B-7B5F-4820D39E5541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CF6D6CF-1D6D-55AE-A4B2-58AE950656F7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47715B7-532E-AD20-CD4E-7179292FC30A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475FBA-EB57-3842-CBF6-BE30FD75DC92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Come funziona il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689E0D-1AA3-40A0-0310-9779B8EDD75E}"/>
              </a:ext>
            </a:extLst>
          </p:cNvPr>
          <p:cNvSpPr txBox="1"/>
          <p:nvPr/>
        </p:nvSpPr>
        <p:spPr>
          <a:xfrm>
            <a:off x="681564" y="708554"/>
            <a:ext cx="112264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esplora sistematicamente i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soluzione corrente: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trova un vicino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lo accetta immediatamente.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nessun vicino è migliore (si è in un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ottimo locale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), accetta comunque 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 tra i peggiori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uscire dalla trappola.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accettando mosse peggiorative o ripetendo mosse già fatte, la ricerca può tornare su soluzioni già visitate, generando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cicli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6B02924-DDE2-B328-E8D4-25611CAF9153}"/>
              </a:ext>
            </a:extLst>
          </p:cNvPr>
          <p:cNvSpPr/>
          <p:nvPr/>
        </p:nvSpPr>
        <p:spPr>
          <a:xfrm>
            <a:off x="6190862" y="3596609"/>
            <a:ext cx="968473" cy="11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D71896F-4041-AB1E-313B-ACA6B6AFA57F}"/>
              </a:ext>
            </a:extLst>
          </p:cNvPr>
          <p:cNvSpPr/>
          <p:nvPr/>
        </p:nvSpPr>
        <p:spPr>
          <a:xfrm>
            <a:off x="6317674" y="5590310"/>
            <a:ext cx="1159222" cy="36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6381AF1-7FC4-D504-D228-E6A88C3FA5D7}"/>
              </a:ext>
            </a:extLst>
          </p:cNvPr>
          <p:cNvSpPr/>
          <p:nvPr/>
        </p:nvSpPr>
        <p:spPr>
          <a:xfrm>
            <a:off x="6317674" y="4525241"/>
            <a:ext cx="388145" cy="363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33F11E0-3B65-0518-4BC9-336301E8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19" y="3085404"/>
            <a:ext cx="5992887" cy="3243353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56D1B103-ECE4-5851-2E89-55945A5C46E0}"/>
              </a:ext>
            </a:extLst>
          </p:cNvPr>
          <p:cNvSpPr/>
          <p:nvPr/>
        </p:nvSpPr>
        <p:spPr>
          <a:xfrm>
            <a:off x="4426527" y="3705414"/>
            <a:ext cx="2192482" cy="20719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DFC27B2-70C6-2972-99B6-3BF58C2C2C72}"/>
              </a:ext>
            </a:extLst>
          </p:cNvPr>
          <p:cNvSpPr txBox="1"/>
          <p:nvPr/>
        </p:nvSpPr>
        <p:spPr>
          <a:xfrm>
            <a:off x="4756918" y="3031175"/>
            <a:ext cx="1537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Nuovo Vicinato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6568859-7845-0F37-21F7-C46B77153723}"/>
              </a:ext>
            </a:extLst>
          </p:cNvPr>
          <p:cNvSpPr txBox="1"/>
          <p:nvPr/>
        </p:nvSpPr>
        <p:spPr>
          <a:xfrm>
            <a:off x="4209509" y="6249568"/>
            <a:ext cx="2305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Nuova soluzione corrente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F9F36B7-8AD9-BB3D-8CFD-A8CEA9448727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 flipH="1">
            <a:off x="5522768" y="3338952"/>
            <a:ext cx="3077" cy="36646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B2B0602-0F06-8BA0-2ABE-19F45DF57036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362305" y="4790209"/>
            <a:ext cx="300527" cy="145935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EC94843-AD3F-8D6F-1366-7062BF39D321}"/>
              </a:ext>
            </a:extLst>
          </p:cNvPr>
          <p:cNvSpPr txBox="1"/>
          <p:nvPr/>
        </p:nvSpPr>
        <p:spPr>
          <a:xfrm>
            <a:off x="8059107" y="3117771"/>
            <a:ext cx="35965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rischio è che, analizzando di nuovo il vicinato della nuova soluzione corrente, si torni via via sempre verso la soluzione da cui siamo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fuggiti..come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se stessimo girando in tondo (si genera un ciclo)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291925D7-64D8-B54C-53E8-E39BA22E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890" y="4417383"/>
            <a:ext cx="2940767" cy="1960511"/>
          </a:xfrm>
          <a:prstGeom prst="roundRect">
            <a:avLst/>
          </a:prstGeom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1F06D409-0805-6817-EB18-D2977272BFD0}"/>
              </a:ext>
            </a:extLst>
          </p:cNvPr>
          <p:cNvCxnSpPr/>
          <p:nvPr/>
        </p:nvCxnSpPr>
        <p:spPr>
          <a:xfrm>
            <a:off x="5662832" y="4525241"/>
            <a:ext cx="433168" cy="483177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F27679A-4F47-4A89-914E-200EF7C81BCF}"/>
              </a:ext>
            </a:extLst>
          </p:cNvPr>
          <p:cNvSpPr txBox="1"/>
          <p:nvPr/>
        </p:nvSpPr>
        <p:spPr>
          <a:xfrm>
            <a:off x="5411271" y="4204212"/>
            <a:ext cx="8835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C00000"/>
                </a:solidFill>
                <a:latin typeface="Bierstadt" panose="020B0004020202020204" pitchFamily="34" charset="0"/>
              </a:rPr>
              <a:t>Rischio!</a:t>
            </a:r>
          </a:p>
        </p:txBody>
      </p:sp>
    </p:spTree>
    <p:extLst>
      <p:ext uri="{BB962C8B-B14F-4D97-AF65-F5344CB8AC3E}">
        <p14:creationId xmlns:p14="http://schemas.microsoft.com/office/powerpoint/2010/main" val="3663539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81406-248C-F5EB-0115-A1C49E0E7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1FEFA82D-B649-3643-3A86-4AF9B972FC23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484DA73-D9C8-2CCA-B595-876450636E6D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200023F-4206-309C-14A9-4617641D96A2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1C3232-BBF4-6FDF-5B34-7C7211AAC052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Come funziona il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3C8824-39DD-EFB8-6975-C1EA9C48337B}"/>
              </a:ext>
            </a:extLst>
          </p:cNvPr>
          <p:cNvSpPr txBox="1"/>
          <p:nvPr/>
        </p:nvSpPr>
        <p:spPr>
          <a:xfrm>
            <a:off x="681564" y="708554"/>
            <a:ext cx="1122641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esplora sistematicamente i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soluzione corrente: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trova un vicino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lo accetta immediatamente.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nessun vicino è migliore (si è in un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ottimo locale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), accetta comunque 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 tra i peggiori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uscire dalla trappola.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accettando mosse peggiorative o ripetendo mosse già fatte, la ricerca può tornare su soluzioni già visitate, generando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cicli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il TS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memorizza le mosse appena eseguite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(sia migliorative che peggiorative) 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proibisce temporaneamente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di ripeterle: queste mosse diventano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tabù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alcune iterazioni.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L’obiettivo non è penalizzare le mosse peggiori, ma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evitare di tornare indietro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riesplorare parti già visitate dello spazio di ricerca.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53A46EF-4B3E-7891-D457-83E2880607D1}"/>
              </a:ext>
            </a:extLst>
          </p:cNvPr>
          <p:cNvSpPr/>
          <p:nvPr/>
        </p:nvSpPr>
        <p:spPr>
          <a:xfrm>
            <a:off x="6190862" y="3596609"/>
            <a:ext cx="968473" cy="11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04C5DE7-1493-C1F4-AD49-E632A5B6AEDF}"/>
              </a:ext>
            </a:extLst>
          </p:cNvPr>
          <p:cNvSpPr/>
          <p:nvPr/>
        </p:nvSpPr>
        <p:spPr>
          <a:xfrm>
            <a:off x="6317674" y="5590310"/>
            <a:ext cx="1159222" cy="36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1B980DC-4F6B-B078-86DD-74F6E179589B}"/>
              </a:ext>
            </a:extLst>
          </p:cNvPr>
          <p:cNvSpPr/>
          <p:nvPr/>
        </p:nvSpPr>
        <p:spPr>
          <a:xfrm>
            <a:off x="6317674" y="4525241"/>
            <a:ext cx="388145" cy="363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9C833D0-0DE2-8858-3F47-859CF0037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19" y="3085404"/>
            <a:ext cx="5992887" cy="3243353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C6739FE4-A5D5-F28B-6077-8B0C96C51FEE}"/>
              </a:ext>
            </a:extLst>
          </p:cNvPr>
          <p:cNvSpPr/>
          <p:nvPr/>
        </p:nvSpPr>
        <p:spPr>
          <a:xfrm>
            <a:off x="4426527" y="3705414"/>
            <a:ext cx="2192482" cy="20719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9D10BD3-3AAA-7FE4-38DB-D5481A73008C}"/>
              </a:ext>
            </a:extLst>
          </p:cNvPr>
          <p:cNvSpPr txBox="1"/>
          <p:nvPr/>
        </p:nvSpPr>
        <p:spPr>
          <a:xfrm>
            <a:off x="4756918" y="3031175"/>
            <a:ext cx="1537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Nuovo Vicinato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D5DCD34-717E-C3F7-CE07-D94E6E0A6970}"/>
              </a:ext>
            </a:extLst>
          </p:cNvPr>
          <p:cNvSpPr txBox="1"/>
          <p:nvPr/>
        </p:nvSpPr>
        <p:spPr>
          <a:xfrm>
            <a:off x="4209509" y="6249568"/>
            <a:ext cx="2305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Nuova soluzione corrente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6C10E011-C80D-011A-6C5A-B5F32C7D51DB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 flipH="1">
            <a:off x="5522768" y="3338952"/>
            <a:ext cx="3077" cy="36646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5D2CFC6-5CB2-BD60-904A-AC9BB28B2AAF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362305" y="4790209"/>
            <a:ext cx="300527" cy="145935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1178D5D-81CA-4A2F-B128-F71EACC7862E}"/>
              </a:ext>
            </a:extLst>
          </p:cNvPr>
          <p:cNvCxnSpPr/>
          <p:nvPr/>
        </p:nvCxnSpPr>
        <p:spPr>
          <a:xfrm>
            <a:off x="5662832" y="4525241"/>
            <a:ext cx="433168" cy="483177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06CD2FF-3AEC-8759-12BD-34C886C2DF64}"/>
              </a:ext>
            </a:extLst>
          </p:cNvPr>
          <p:cNvSpPr txBox="1"/>
          <p:nvPr/>
        </p:nvSpPr>
        <p:spPr>
          <a:xfrm>
            <a:off x="5411271" y="4204212"/>
            <a:ext cx="8835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C00000"/>
                </a:solidFill>
                <a:latin typeface="Bierstadt" panose="020B0004020202020204" pitchFamily="34" charset="0"/>
              </a:rPr>
              <a:t>Rischio!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21A28D0-735D-71A9-1D8D-A2EFEC071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107" y="2602374"/>
            <a:ext cx="3454035" cy="114368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84E6A90-D8C0-3F66-BA84-2617E8B75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033" y="3808401"/>
            <a:ext cx="1493551" cy="1493551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9051C31-B727-1515-8ECC-8F82FCBC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03" y="3946981"/>
            <a:ext cx="1236137" cy="12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60E4312-37BD-30B0-26F7-3A6E8E560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24" y="3972705"/>
            <a:ext cx="1143681" cy="114368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A6E7F52-D550-D405-CE5C-6A1804B47485}"/>
              </a:ext>
            </a:extLst>
          </p:cNvPr>
          <p:cNvSpPr txBox="1"/>
          <p:nvPr/>
        </p:nvSpPr>
        <p:spPr>
          <a:xfrm>
            <a:off x="8855448" y="5519888"/>
            <a:ext cx="2810739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The term "tabu" is inspired by the word "taboo," meaning forbidden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08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040D0-75FA-19F8-A9E1-3A7FA91A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B0A131-CA9E-39D2-42C7-F855FDD5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286" y="3510229"/>
            <a:ext cx="2860389" cy="947117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F2991DB1-F23F-238A-8FB3-CD3C4B155EED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5CC7D18-5E8C-F290-B5F1-795DCCE59100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4EB5777-8EC9-5874-BECF-9C5C03D0BC24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79CE7B-9D36-0EDC-FC12-85D7AB85AF9E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Come funziona il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15D20E-9702-0E45-D522-1EBA912F6DAD}"/>
              </a:ext>
            </a:extLst>
          </p:cNvPr>
          <p:cNvSpPr txBox="1"/>
          <p:nvPr/>
        </p:nvSpPr>
        <p:spPr>
          <a:xfrm>
            <a:off x="681564" y="708554"/>
            <a:ext cx="1122641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esplora sistematicamente i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soluzione corrente: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trova un vicino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lo accetta immediatamente.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nessun vicino è migliore (si è in un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ottimo locale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), accetta comunque 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 tra i peggiori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uscire dalla trappola.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accettando mosse peggiorative o ripetendo mosse già fatte, la ricerca può tornare su soluzioni già visitate, generando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cicli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il TS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memorizza le mosse appena eseguite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(sia migliorative che peggiorative) 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proibisce temporaneamente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di ripeterle: queste mosse diventano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tabù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alcune iterazioni.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L’obiettivo non è penalizzare le mosse peggiori, ma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evitare di tornare indietro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riesplorare parti già visitate dello spazio di ricerca.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List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non conserva l’intera soluzione ma solo le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caratteristiche essenziali della mossa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(es. scambio di due città nel TSP, inversione di un arco, ecc.). Viene aggiornata a ogni iterazione: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si aggiunge la nuova mossa,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si rimuove la più vecchia.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la lista tabù può risultare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troppo restrittiva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vietando anche mosse molto promettenti.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052E758-2462-483C-3691-A7D94E06CF10}"/>
              </a:ext>
            </a:extLst>
          </p:cNvPr>
          <p:cNvSpPr/>
          <p:nvPr/>
        </p:nvSpPr>
        <p:spPr>
          <a:xfrm>
            <a:off x="4679103" y="4031239"/>
            <a:ext cx="695545" cy="802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B1AD721-36B6-27E9-E9D8-961DCA7A194B}"/>
              </a:ext>
            </a:extLst>
          </p:cNvPr>
          <p:cNvSpPr/>
          <p:nvPr/>
        </p:nvSpPr>
        <p:spPr>
          <a:xfrm>
            <a:off x="4859671" y="5826406"/>
            <a:ext cx="832538" cy="266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96521BA-5570-7208-BF06-9792CB5F5D29}"/>
              </a:ext>
            </a:extLst>
          </p:cNvPr>
          <p:cNvSpPr/>
          <p:nvPr/>
        </p:nvSpPr>
        <p:spPr>
          <a:xfrm>
            <a:off x="4642371" y="4760925"/>
            <a:ext cx="278761" cy="265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2D5C711-5904-456F-56FC-94577EE45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807" y="4476541"/>
            <a:ext cx="4373845" cy="2367127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87EF0175-99E6-17C4-8C17-66375EE8DA5F}"/>
              </a:ext>
            </a:extLst>
          </p:cNvPr>
          <p:cNvSpPr/>
          <p:nvPr/>
        </p:nvSpPr>
        <p:spPr>
          <a:xfrm>
            <a:off x="2971715" y="4893639"/>
            <a:ext cx="1789369" cy="1650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5C3F056-9626-1DF7-E19A-4618C94DF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54" y="4240902"/>
            <a:ext cx="1252127" cy="12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9B2ADE5-FFA2-C66D-AD08-31BB47B36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919" y="4262281"/>
            <a:ext cx="1143681" cy="114368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89EE67-1879-1ABE-CD6E-22081BA67052}"/>
              </a:ext>
            </a:extLst>
          </p:cNvPr>
          <p:cNvSpPr txBox="1"/>
          <p:nvPr/>
        </p:nvSpPr>
        <p:spPr>
          <a:xfrm>
            <a:off x="5532037" y="4558076"/>
            <a:ext cx="38761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Per un certo numero di iterazioni esploro il vicinato evitando di fare mosse presenti nella tabu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Avrò sempre nuove «nuova soluzione corrente» e nuovi «nuovo vicinato» fin quando mi rendo conto che magari proprio una mossa presente nella tabu list mi permette di trovare una «nuova soluzione» migliore rispetto alle altre. Che fare?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815C739-2A96-1388-9659-55630B217B08}"/>
              </a:ext>
            </a:extLst>
          </p:cNvPr>
          <p:cNvCxnSpPr>
            <a:cxnSpLocks/>
            <a:stCxn id="21" idx="1"/>
            <a:endCxn id="27" idx="1"/>
          </p:cNvCxnSpPr>
          <p:nvPr/>
        </p:nvCxnSpPr>
        <p:spPr>
          <a:xfrm flipH="1">
            <a:off x="4105344" y="5573739"/>
            <a:ext cx="1426693" cy="6854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BA70634-9C01-A764-55F9-6F954BCA75CA}"/>
              </a:ext>
            </a:extLst>
          </p:cNvPr>
          <p:cNvSpPr txBox="1"/>
          <p:nvPr/>
        </p:nvSpPr>
        <p:spPr>
          <a:xfrm>
            <a:off x="4376637" y="5493029"/>
            <a:ext cx="464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547DBF9-43EC-65BB-32C1-EE2776237A32}"/>
              </a:ext>
            </a:extLst>
          </p:cNvPr>
          <p:cNvSpPr txBox="1"/>
          <p:nvPr/>
        </p:nvSpPr>
        <p:spPr>
          <a:xfrm>
            <a:off x="4105344" y="5257562"/>
            <a:ext cx="464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932F40A-74A7-1C9E-73BB-F5784D077911}"/>
              </a:ext>
            </a:extLst>
          </p:cNvPr>
          <p:cNvSpPr txBox="1"/>
          <p:nvPr/>
        </p:nvSpPr>
        <p:spPr>
          <a:xfrm>
            <a:off x="3265333" y="5573739"/>
            <a:ext cx="464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70AD47"/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B3DB92D4-DB9B-6D0D-8C88-5C90B40B2D70}"/>
              </a:ext>
            </a:extLst>
          </p:cNvPr>
          <p:cNvSpPr/>
          <p:nvPr/>
        </p:nvSpPr>
        <p:spPr>
          <a:xfrm>
            <a:off x="3639926" y="5085871"/>
            <a:ext cx="1327143" cy="1354519"/>
          </a:xfrm>
          <a:prstGeom prst="ellipse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79A03C9F-2785-5A78-F314-5F9FB72B6205}"/>
              </a:ext>
            </a:extLst>
          </p:cNvPr>
          <p:cNvSpPr/>
          <p:nvPr/>
        </p:nvSpPr>
        <p:spPr>
          <a:xfrm>
            <a:off x="3936026" y="5137986"/>
            <a:ext cx="1327143" cy="1354519"/>
          </a:xfrm>
          <a:prstGeom prst="ellipse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CCCD7FFC-DA88-DCA5-6CC2-7681B2557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828" y="5536184"/>
            <a:ext cx="422275" cy="422275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24EC3F23-5537-193D-11E0-0FF1EF09B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691" y="4893639"/>
            <a:ext cx="1731818" cy="17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7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87789-F504-6CC2-3135-36E1F1923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F14A4EFF-AF42-AB4D-0486-51B2848D1DF3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43B664D-7B9B-D6DD-9DF6-C7087A9919B5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7F66D40-32B2-5C2E-9FDD-C806A722EC1F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14F9A4-A505-AB10-6AF6-A9FA53A75CED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Cooling schedule –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Temperatura</a:t>
            </a:r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iniziale</a:t>
            </a:r>
            <a:endParaRPr lang="it-IT" b="1" dirty="0">
              <a:solidFill>
                <a:srgbClr val="A0C8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9C63814-6D8E-238E-DDCA-B0C12C4B0811}"/>
                  </a:ext>
                </a:extLst>
              </p:cNvPr>
              <p:cNvSpPr txBox="1"/>
              <p:nvPr/>
            </p:nvSpPr>
            <p:spPr>
              <a:xfrm>
                <a:off x="529269" y="600032"/>
                <a:ext cx="11133462" cy="5032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Deve essere scelta con attenzione per bilanciare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esplorazione e stabilità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è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troppo alta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il comportamento iniziale è simile a una </a:t>
                </a: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random </a:t>
                </a:r>
                <a:r>
                  <a:rPr lang="it-IT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local</a:t>
                </a: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search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→ troppe mosse accettate.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è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troppo bassa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il comportamento è simile a un </a:t>
                </a: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first </a:t>
                </a:r>
                <a:r>
                  <a:rPr lang="it-IT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improving</a:t>
                </a: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local</a:t>
                </a: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search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→ scarsa esplorazione.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L’obiettivo è impostare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abbastanza alta da consentire alcune mosse peggiorative, ma non così alta da rendere la ricerca completamente casuale.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Strategie comuni per impostare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</a:t>
                </a:r>
                <a:endParaRPr lang="ar-A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Accept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All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→ imposta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così alta da accettare quasi tutti i vicini (alta esplorazione, costo elevato).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Acceptance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Deviation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ar-A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ar-A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ar-A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dove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è la deviazione standard tra valori della funzione obiettivo (stima sperimentale).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Acceptance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Ratio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→ imposta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per ottenere un tasso iniziale di accettazione del 40–50%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9C63814-6D8E-238E-DDCA-B0C12C4B0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9" y="600032"/>
                <a:ext cx="11133462" cy="5032724"/>
              </a:xfrm>
              <a:prstGeom prst="rect">
                <a:avLst/>
              </a:prstGeom>
              <a:blipFill>
                <a:blip r:embed="rId3"/>
                <a:stretch>
                  <a:fillRect l="-383" b="-9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277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C9ABE-5C1E-8AAC-A075-5C782D7E9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1B2E70A3-C156-7E48-E79D-233612542A9A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AC607F9-297B-CCE8-11EB-A6114EC0E523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6B79238-8D16-07A6-3DFE-40E5DC0FAF00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016422-1F68-8280-1CFC-4782BF49BCF3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Come funziona il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7F38A8-9F39-23CC-602A-975BD6FC052F}"/>
              </a:ext>
            </a:extLst>
          </p:cNvPr>
          <p:cNvSpPr txBox="1"/>
          <p:nvPr/>
        </p:nvSpPr>
        <p:spPr>
          <a:xfrm>
            <a:off x="681564" y="708554"/>
            <a:ext cx="1122641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esplora sistematicamente i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vicini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soluzione corrente: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trova un vicino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lo accetta immediatamente.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nessun vicino è migliore (si è in un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ottimo locale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), accetta comunque il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migliore tra i peggiori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uscire dalla trappola.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accettando mosse peggiorative o ripetendo mosse già fatte, la ricerca può tornare su soluzioni già visitate, generando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cicli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il TS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memorizza le mosse appena eseguite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(sia migliorative che peggiorative) 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proibisce temporaneamente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di ripeterle: queste mosse diventano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tabù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alcune iterazioni.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L’obiettivo non è penalizzare le mosse peggiori, ma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evitare di tornare indietro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riesplorare parti già visitate dello spazio di ricerca.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List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non conserva l’intera soluzione ma solo le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caratteristiche essenziali della mossa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(es. scambio di due città nel TSP, inversione di un arco, ecc.). Viene aggiornata a ogni iterazione: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si aggiunge la nuova mossa,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si rimuove la più vecchia.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la lista tabù può risultare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troppo restrittiva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vietando anche mosse molto promettenti.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gli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Aspiration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Criteria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permettono di accettare una mossa anche se è tabù, ad esempio se genera una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 migliore del best globale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o con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attributi particolarmente desiderabili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2DCF59A-DB4D-B298-EDF2-D9923F887479}"/>
              </a:ext>
            </a:extLst>
          </p:cNvPr>
          <p:cNvSpPr/>
          <p:nvPr/>
        </p:nvSpPr>
        <p:spPr>
          <a:xfrm>
            <a:off x="4679103" y="4031239"/>
            <a:ext cx="695545" cy="802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9B5522A-64F9-5B21-A262-A80891FEA472}"/>
              </a:ext>
            </a:extLst>
          </p:cNvPr>
          <p:cNvSpPr/>
          <p:nvPr/>
        </p:nvSpPr>
        <p:spPr>
          <a:xfrm>
            <a:off x="4859671" y="5826406"/>
            <a:ext cx="832538" cy="266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B28518D-9352-AF06-369D-9565867CD514}"/>
              </a:ext>
            </a:extLst>
          </p:cNvPr>
          <p:cNvSpPr/>
          <p:nvPr/>
        </p:nvSpPr>
        <p:spPr>
          <a:xfrm>
            <a:off x="4642371" y="4760925"/>
            <a:ext cx="278761" cy="265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5760BD1-E789-041E-5D1E-1A49C873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807" y="4476541"/>
            <a:ext cx="4373845" cy="2367127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812B502C-5D2C-2CC5-1160-19E778B736E0}"/>
              </a:ext>
            </a:extLst>
          </p:cNvPr>
          <p:cNvSpPr/>
          <p:nvPr/>
        </p:nvSpPr>
        <p:spPr>
          <a:xfrm>
            <a:off x="2971715" y="4893639"/>
            <a:ext cx="1789369" cy="1650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0CFAF56-BD85-B5C2-92E8-6631E9E70E31}"/>
              </a:ext>
            </a:extLst>
          </p:cNvPr>
          <p:cNvSpPr txBox="1"/>
          <p:nvPr/>
        </p:nvSpPr>
        <p:spPr>
          <a:xfrm>
            <a:off x="5532037" y="4558076"/>
            <a:ext cx="30621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Accetto la mossa anche se peggiore se soddisfa alcuni criteri prestabiliti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0C70F24-4BDE-DC46-C5E8-572190A87898}"/>
              </a:ext>
            </a:extLst>
          </p:cNvPr>
          <p:cNvCxnSpPr>
            <a:cxnSpLocks/>
            <a:stCxn id="21" idx="1"/>
            <a:endCxn id="27" idx="1"/>
          </p:cNvCxnSpPr>
          <p:nvPr/>
        </p:nvCxnSpPr>
        <p:spPr>
          <a:xfrm flipH="1">
            <a:off x="4105344" y="4927408"/>
            <a:ext cx="1426693" cy="71487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B089A18-1686-6301-5297-A915FFB26508}"/>
              </a:ext>
            </a:extLst>
          </p:cNvPr>
          <p:cNvSpPr txBox="1"/>
          <p:nvPr/>
        </p:nvSpPr>
        <p:spPr>
          <a:xfrm>
            <a:off x="4376637" y="5493029"/>
            <a:ext cx="464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D8DBE2E-A2A7-047D-64C0-95F265A3F80A}"/>
              </a:ext>
            </a:extLst>
          </p:cNvPr>
          <p:cNvSpPr txBox="1"/>
          <p:nvPr/>
        </p:nvSpPr>
        <p:spPr>
          <a:xfrm>
            <a:off x="4105344" y="5257562"/>
            <a:ext cx="464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BFADEDC-5D2F-2DAA-1C08-CFD577B47FFF}"/>
              </a:ext>
            </a:extLst>
          </p:cNvPr>
          <p:cNvSpPr txBox="1"/>
          <p:nvPr/>
        </p:nvSpPr>
        <p:spPr>
          <a:xfrm>
            <a:off x="3265333" y="5573739"/>
            <a:ext cx="464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70AD47"/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20D40A3F-EF1F-4199-9AC4-E40A603C7E2C}"/>
              </a:ext>
            </a:extLst>
          </p:cNvPr>
          <p:cNvSpPr/>
          <p:nvPr/>
        </p:nvSpPr>
        <p:spPr>
          <a:xfrm>
            <a:off x="3639926" y="5085871"/>
            <a:ext cx="1327143" cy="1354519"/>
          </a:xfrm>
          <a:prstGeom prst="ellipse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AA8443C2-A9B8-0420-F8FC-9B7FB6ED2A30}"/>
              </a:ext>
            </a:extLst>
          </p:cNvPr>
          <p:cNvSpPr/>
          <p:nvPr/>
        </p:nvSpPr>
        <p:spPr>
          <a:xfrm>
            <a:off x="3936026" y="5137986"/>
            <a:ext cx="1327143" cy="1354519"/>
          </a:xfrm>
          <a:prstGeom prst="ellipse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841C01C2-3F4F-4942-3496-15C7AB77C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28" y="5536184"/>
            <a:ext cx="422275" cy="4222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D0AC73-D607-BA26-EDA1-CE06CD886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03" y="3745868"/>
            <a:ext cx="2860389" cy="947117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21F276C-C669-CE79-892D-109DD9A4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271" y="4476541"/>
            <a:ext cx="1252127" cy="12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83CC1BA-BD42-7DA1-5449-0D9190BDC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336" y="4497920"/>
            <a:ext cx="1143681" cy="1143681"/>
          </a:xfrm>
          <a:prstGeom prst="rect">
            <a:avLst/>
          </a:prstGeom>
        </p:spPr>
      </p:pic>
      <p:pic>
        <p:nvPicPr>
          <p:cNvPr id="5122" name="Picture 2" descr="910+ Exception Stock Photos, Pictures &amp; Royalty-Free Images - iStock |  Ministerial exception, Exception handling, Exception rule">
            <a:extLst>
              <a:ext uri="{FF2B5EF4-FFF2-40B4-BE49-F238E27FC236}">
                <a16:creationId xmlns:a16="http://schemas.microsoft.com/office/drawing/2014/main" id="{2B175C0C-86F7-85ED-92D0-B12540CA6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24814" r="7982" b="29874"/>
          <a:stretch>
            <a:fillRect/>
          </a:stretch>
        </p:blipFill>
        <p:spPr bwMode="auto">
          <a:xfrm>
            <a:off x="9647409" y="5222571"/>
            <a:ext cx="2320936" cy="62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D4F0E15-9D6A-ABF9-564E-1963DAE6D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971" y="5158364"/>
            <a:ext cx="1560438" cy="15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43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D1E3-163F-DE70-4C74-F888725A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C791ACDA-3E32-020B-C40F-5A726873AE0A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1C83C42-5E8C-1922-8EC4-56D99A28EEB3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51BE0CE-68B8-77CF-6D48-F207EC5A5B4A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29C57E-958C-E762-6FA1-BB8B1E793AB8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Tabu List e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Aspiration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Criteria</a:t>
            </a:r>
            <a:endParaRPr lang="it-IT" b="1" dirty="0">
              <a:solidFill>
                <a:srgbClr val="A0C8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D6E71AB-458D-AE78-4AF2-1BD142143B6C}"/>
                  </a:ext>
                </a:extLst>
              </p:cNvPr>
              <p:cNvSpPr txBox="1"/>
              <p:nvPr/>
            </p:nvSpPr>
            <p:spPr>
              <a:xfrm>
                <a:off x="529269" y="716776"/>
                <a:ext cx="6139190" cy="5681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La </a:t>
                </a:r>
                <a:r>
                  <a:rPr lang="it-IT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tabu list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non serve a punire mosse cattive, ma a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evitare cicli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e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stagnazione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Ogni volta che si fa una mossa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(cioè si passa da una soluzione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a una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) il suo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inverso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viene reso </a:t>
                </a:r>
                <a:r>
                  <a:rPr lang="it-IT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tabù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per un certo numero di iterazioni (la </a:t>
                </a:r>
                <a:r>
                  <a:rPr lang="it-IT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tabu tenure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Questo significa che la mossa è “vietata”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non perché sia cattiva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ma per evitare di tornare indietro troppo presto (es.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ar-AE" sz="200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ar-AE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)</a:t>
                </a:r>
                <a:endParaRPr lang="ar-AE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Può succedere però che ad una certa iterazione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una di queste mosse vietate porti a una soluzione 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migliore di qualunque trovata finora.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Gli </a:t>
                </a:r>
                <a:r>
                  <a:rPr lang="it-IT" sz="20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Aspiration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sz="20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Criteria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(o criteri di aspirazione) sono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eccezioni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che permettono di </a:t>
                </a:r>
                <a:r>
                  <a:rPr lang="it-IT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annullare temporaneamente</a:t>
                </a: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il divieto imposto dalla tabu list, quando ci sono motivi validi per credere che quella mossa possa migliorare il risultato della ricerca.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D6E71AB-458D-AE78-4AF2-1BD142143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9" y="716776"/>
                <a:ext cx="6139190" cy="5681684"/>
              </a:xfrm>
              <a:prstGeom prst="rect">
                <a:avLst/>
              </a:prstGeom>
              <a:blipFill>
                <a:blip r:embed="rId3"/>
                <a:stretch>
                  <a:fillRect l="-894" t="-644" b="-9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5F143978-D2ED-2032-2BEB-E051F78438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674"/>
          <a:stretch>
            <a:fillRect/>
          </a:stretch>
        </p:blipFill>
        <p:spPr>
          <a:xfrm>
            <a:off x="7736680" y="958699"/>
            <a:ext cx="2954670" cy="2874143"/>
          </a:xfrm>
          <a:prstGeom prst="roundRect">
            <a:avLst/>
          </a:prstGeom>
        </p:spPr>
      </p:pic>
      <p:pic>
        <p:nvPicPr>
          <p:cNvPr id="8" name="Immagine 7" descr="Immagine che contiene diagramma, Diagramma, linea, testo&#10;&#10;Il contenuto generato dall'IA potrebbe non essere corretto.">
            <a:extLst>
              <a:ext uri="{FF2B5EF4-FFF2-40B4-BE49-F238E27FC236}">
                <a16:creationId xmlns:a16="http://schemas.microsoft.com/office/drawing/2014/main" id="{8FF7F8D5-C350-B7BC-D472-F9B3C4A8B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1"/>
          <a:stretch>
            <a:fillRect/>
          </a:stretch>
        </p:blipFill>
        <p:spPr>
          <a:xfrm>
            <a:off x="7032475" y="4042064"/>
            <a:ext cx="4760313" cy="25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3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C979A-107D-ED19-6BFF-606D9F04B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D89C2380-A936-E698-E652-3C3A0E8DC557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76F8D2B-9E8F-CAA2-6FC8-F5A4DE498425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6D1C472-5D2E-F564-2E05-485F000150B9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6DD71A-F12B-2ED7-8F38-951F9E726A6F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I principali tipi di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Aspiration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Criteria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217032-B303-3EDF-50B8-7CD3C96BD0E0}"/>
              </a:ext>
            </a:extLst>
          </p:cNvPr>
          <p:cNvSpPr txBox="1"/>
          <p:nvPr/>
        </p:nvSpPr>
        <p:spPr>
          <a:xfrm>
            <a:off x="458629" y="796926"/>
            <a:ext cx="575513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Miglioramento globale (global 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aspiration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criterion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una mossa tabù è accettata se porta a una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 migliore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della 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best 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solution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trovata finora.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la soluzione corrente ha costo 120, e una mossa tabù produce una soluzione con costo 100 (migliore del best 105), la si accetta comunque.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Superamento di soglia (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threshold-based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aspiration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mossa è accettata se migliora la soluzione corrente oltre una certa soglia di qualità prestabilita (es. 5% meglio della corrente).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Aspiration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by 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attribute</a:t>
            </a: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Una mossa tabù può essere accettata se genera una soluzione migliore tra quelle che condividono un certo attributo.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nel 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knapsack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si accetta una mossa che migliora la soluzione migliore tra tutte quelle con lo stesso peso totale.</a:t>
            </a:r>
          </a:p>
        </p:txBody>
      </p:sp>
      <p:pic>
        <p:nvPicPr>
          <p:cNvPr id="19464" name="Picture 8" descr="Solution - Free miscellaneous icons">
            <a:extLst>
              <a:ext uri="{FF2B5EF4-FFF2-40B4-BE49-F238E27FC236}">
                <a16:creationId xmlns:a16="http://schemas.microsoft.com/office/drawing/2014/main" id="{DA2ABF30-F3F5-DA4E-75F2-12D20C17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31" y="1818409"/>
            <a:ext cx="4066010" cy="40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481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A68D3-EFD2-1E41-AE9E-CEF7AA7FD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2FF47480-A83B-1464-241E-EF03FE396FED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C237C24-4927-0EC4-1893-BD6E8CD0FFAF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CC2C88D-90EA-E3C7-1E0B-45ECAB5C1F21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2278D2-461F-6111-74D7-682814F67593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Tabu list in a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nutshell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283FD60-62C8-D48F-6A40-2F7DF34E8D14}"/>
              </a:ext>
            </a:extLst>
          </p:cNvPr>
          <p:cNvSpPr txBox="1"/>
          <p:nvPr/>
        </p:nvSpPr>
        <p:spPr>
          <a:xfrm>
            <a:off x="423652" y="961004"/>
            <a:ext cx="545760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list - memoria a breve termine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Analogia: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Come quando si esplora una città e si segna sul taccuino le strade appena percorse, </a:t>
            </a:r>
            <a:r>
              <a:rPr lang="it-IT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per non ripeterle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 reale: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Tenere traccia di tutti i percorsi fatti dall'inizio sarebbe impossibile (troppo spazio e tempo).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 intelligente: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Non si memorizza l'intero percorso, ma solo le ultime "mosse" specifiche.</a:t>
            </a:r>
            <a:b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</a:b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In un problema di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routing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invece di ricordare l'intero giro, la lista dice: "Non scambiare cliente A con cliente B per le prossime 3 mosse".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Scopo: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Rompere i cicli e spingere l'esplorazione verso nuove zone inesplorate.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E76CF0-4DD2-77F5-1C79-6D4504BE3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857" y="895318"/>
            <a:ext cx="5117383" cy="3411588"/>
          </a:xfrm>
          <a:prstGeom prst="round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E9B851-7055-5586-829A-624395C80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289" y="3851593"/>
            <a:ext cx="1151504" cy="1151504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63290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4C3BF-1082-31EE-E1C8-8632BC0B0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90733DC8-F958-D404-A117-29B46A165FCA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2BA9DE7-E853-3BA3-37DC-14CAA6E3EE0B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C64B0C-E382-3C47-21CA-692FF1D10ADE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9ABB0E-EEBC-FEB7-4D2C-C739B63FBF38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Aspiration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criterion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a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nutshell</a:t>
            </a:r>
            <a:endParaRPr lang="it-IT" b="1" dirty="0">
              <a:solidFill>
                <a:srgbClr val="A0C80E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4176330-DD91-BEB0-0C23-732AA8697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431" y="1016412"/>
            <a:ext cx="4974253" cy="3314873"/>
          </a:xfrm>
          <a:prstGeom prst="roundRect">
            <a:avLst/>
          </a:prstGeom>
        </p:spPr>
      </p:pic>
      <p:pic>
        <p:nvPicPr>
          <p:cNvPr id="2052" name="Picture 4" descr="Road Closed (RUS)">
            <a:extLst>
              <a:ext uri="{FF2B5EF4-FFF2-40B4-BE49-F238E27FC236}">
                <a16:creationId xmlns:a16="http://schemas.microsoft.com/office/drawing/2014/main" id="{8F09AD58-5909-FD3E-D62F-B9236A9D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89" y="3649011"/>
            <a:ext cx="1177590" cy="117759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9A16CAE-E948-C3E8-02DC-9CBECEE2ED29}"/>
              </a:ext>
            </a:extLst>
          </p:cNvPr>
          <p:cNvSpPr txBox="1"/>
          <p:nvPr/>
        </p:nvSpPr>
        <p:spPr>
          <a:xfrm>
            <a:off x="422564" y="851449"/>
            <a:ext cx="55636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Aspiration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criterion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- L'eccezione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Analogia: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Se una strada è vietata nel taccuino, ma si scopre che lì hanno aperto il ristorante migliore della città, allora si può fare una eccezione.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 reale: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La lista tabù è meccanica e a volte blocca opportunità preziose.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Soluzione intelligente: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Criteri che sovrascrivono il divieto quando il gioco vale la candela, ad es. se la mossa tabù porta alla soluzione migliore mai vista o se la mossa tabù porta alla soluzione migliore tra tutte quelle con alcune caratteristiche (la soluzione con il minor numero di camion utilizzati)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Scopo: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Non lasciarsi sfuggire soluzioni eccezionali per un tecnicismo.</a:t>
            </a:r>
          </a:p>
        </p:txBody>
      </p:sp>
    </p:spTree>
    <p:extLst>
      <p:ext uri="{BB962C8B-B14F-4D97-AF65-F5344CB8AC3E}">
        <p14:creationId xmlns:p14="http://schemas.microsoft.com/office/powerpoint/2010/main" val="1080401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5F9C-73F4-BABC-BC14-3BF92DBB0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076F10D1-90AA-8ECD-D2BA-BC084D7DB367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299A6EC-6D1C-FA05-2B88-6C8CFD66F053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5D83DC0-4D06-76D3-FFCC-E1EE84759C54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6C0027-A002-52E4-9603-5BD77D895ECF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Le memorie del Tabu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Search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229C401-D289-C502-1361-AA8DFBF30E9B}"/>
              </a:ext>
            </a:extLst>
          </p:cNvPr>
          <p:cNvSpPr txBox="1"/>
          <p:nvPr/>
        </p:nvSpPr>
        <p:spPr>
          <a:xfrm>
            <a:off x="529269" y="711480"/>
            <a:ext cx="10427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gestisce tre livelli di memoria, ognuno con un ruolo diverso nella strategia di ricerca</a:t>
            </a:r>
          </a:p>
        </p:txBody>
      </p: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02923D39-4C6F-6A63-E612-63C200178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420229"/>
              </p:ext>
            </p:extLst>
          </p:nvPr>
        </p:nvGraphicFramePr>
        <p:xfrm>
          <a:off x="768926" y="1553088"/>
          <a:ext cx="10508676" cy="2072640"/>
        </p:xfrm>
        <a:graphic>
          <a:graphicData uri="http://schemas.openxmlformats.org/drawingml/2006/table">
            <a:tbl>
              <a:tblPr/>
              <a:tblGrid>
                <a:gridCol w="2627169">
                  <a:extLst>
                    <a:ext uri="{9D8B030D-6E8A-4147-A177-3AD203B41FA5}">
                      <a16:colId xmlns:a16="http://schemas.microsoft.com/office/drawing/2014/main" val="658405201"/>
                    </a:ext>
                  </a:extLst>
                </a:gridCol>
                <a:gridCol w="2627169">
                  <a:extLst>
                    <a:ext uri="{9D8B030D-6E8A-4147-A177-3AD203B41FA5}">
                      <a16:colId xmlns:a16="http://schemas.microsoft.com/office/drawing/2014/main" val="3236084075"/>
                    </a:ext>
                  </a:extLst>
                </a:gridCol>
                <a:gridCol w="2627169">
                  <a:extLst>
                    <a:ext uri="{9D8B030D-6E8A-4147-A177-3AD203B41FA5}">
                      <a16:colId xmlns:a16="http://schemas.microsoft.com/office/drawing/2014/main" val="3036665637"/>
                    </a:ext>
                  </a:extLst>
                </a:gridCol>
                <a:gridCol w="2627169">
                  <a:extLst>
                    <a:ext uri="{9D8B030D-6E8A-4147-A177-3AD203B41FA5}">
                      <a16:colId xmlns:a16="http://schemas.microsoft.com/office/drawing/2014/main" val="753047464"/>
                    </a:ext>
                  </a:extLst>
                </a:gridCol>
              </a:tblGrid>
              <a:tr h="2672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Tipo di memoria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Nome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Funzione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Contenuto tipico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277573"/>
                  </a:ext>
                </a:extLst>
              </a:tr>
              <a:tr h="4615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Short-</a:t>
                      </a:r>
                      <a:r>
                        <a:rPr lang="it-IT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term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Tabu List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Evitare cicli (movimenti recenti)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Mosse o soluzioni appena visitate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594323"/>
                  </a:ext>
                </a:extLst>
              </a:tr>
              <a:tr h="4615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Medium-</a:t>
                      </a:r>
                      <a:r>
                        <a:rPr lang="it-IT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term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Intensification</a:t>
                      </a:r>
                      <a:r>
                        <a:rPr lang="it-IT" sz="16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 Memory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Favorire aree promettenti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Soluzioni “elite” o attributi ricorrenti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598984"/>
                  </a:ext>
                </a:extLst>
              </a:tr>
              <a:tr h="4615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Long-</a:t>
                      </a:r>
                      <a:r>
                        <a:rPr lang="it-IT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term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Diversification</a:t>
                      </a:r>
                      <a:r>
                        <a:rPr lang="it-IT" sz="16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 Memory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Esplorare nuove aree dello spazio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Frequenze o caratteristiche poco esplorate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75642"/>
                  </a:ext>
                </a:extLst>
              </a:tr>
            </a:tbl>
          </a:graphicData>
        </a:graphic>
      </p:graphicFrame>
      <p:pic>
        <p:nvPicPr>
          <p:cNvPr id="8196" name="Picture 4" descr="Your Three Types of Memory. And how you can optimize sensory… | by Eva  Keiffenheim | Medium">
            <a:extLst>
              <a:ext uri="{FF2B5EF4-FFF2-40B4-BE49-F238E27FC236}">
                <a16:creationId xmlns:a16="http://schemas.microsoft.com/office/drawing/2014/main" id="{6439DF15-3235-5478-E4D1-90EE6E29A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r="34963"/>
          <a:stretch>
            <a:fillRect/>
          </a:stretch>
        </p:blipFill>
        <p:spPr bwMode="auto">
          <a:xfrm>
            <a:off x="1007919" y="3949068"/>
            <a:ext cx="2019616" cy="26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Your Three Types of Memory. And how you can optimize sensory… | by Eva  Keiffenheim | Medium">
            <a:extLst>
              <a:ext uri="{FF2B5EF4-FFF2-40B4-BE49-F238E27FC236}">
                <a16:creationId xmlns:a16="http://schemas.microsoft.com/office/drawing/2014/main" id="{628FE25F-F35E-070A-C708-5674DB7CB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7" r="1530"/>
          <a:stretch>
            <a:fillRect/>
          </a:stretch>
        </p:blipFill>
        <p:spPr bwMode="auto">
          <a:xfrm>
            <a:off x="9033337" y="3978195"/>
            <a:ext cx="2028452" cy="257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0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F776-6444-16B8-4923-6CD36DCC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BC739CB3-CC02-1B94-1ACA-278F736CFAEA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916157A-AA6F-0AB8-CF58-86F82C42439D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17B1173-1864-4B64-8E50-C7406F1E6C53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8216548-D0DC-4F1E-56AF-73B0C0ABFAF1}"/>
                  </a:ext>
                </a:extLst>
              </p:cNvPr>
              <p:cNvSpPr txBox="1"/>
              <p:nvPr/>
            </p:nvSpPr>
            <p:spPr>
              <a:xfrm>
                <a:off x="529269" y="742593"/>
                <a:ext cx="11133462" cy="5100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Ruolo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La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short-</a:t>
                </a:r>
                <a:r>
                  <a:rPr lang="it-IT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term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memory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serve a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memorizzare la storia recente della ricerca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per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evitare cicli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Registrare tutte le soluzioni visitate garantirebbe l’assenza di cicli, ma è troppo costoso in termini di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tempo e memoria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Per ridurre la complessità, la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Tabu List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è limitata alle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ultime </a:t>
                </a:r>
                <a:r>
                  <a:rPr lang="it-IT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k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soluzioni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visitate, per previene cicli di lunghezza al massimo </a:t>
                </a: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k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Rappresentazione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Salvare tutte le soluzioni: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Idea più semplice: memorizzare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tutte le soluzioni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visitate.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Vantaggio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garantisce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assenza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totale di cicli.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Svantaggio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enorme costo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di memoria e tempo computazionale (verificare ogni soluzione sarebbe proibitivo).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Salvare attributi di soluzioni o mosse: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Si memorizzano solo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caratteristiche rilevanti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(es. variabili modificate, archi scambiati, nodi spostati).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Vantaggio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memoria più leggera, tempo di controllo ridotto.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Limite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non garantisce che un ciclo non si verifichi (perdita di parte della “storia” della ricerca).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Salvare le mosse inverse (approccio più comune)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 una mossa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trasforma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allora si salva la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mossa inversa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in modo da vietarla temporaneamente.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8216548-D0DC-4F1E-56AF-73B0C0ABF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9" y="742593"/>
                <a:ext cx="11133462" cy="5100627"/>
              </a:xfrm>
              <a:prstGeom prst="rect">
                <a:avLst/>
              </a:prstGeom>
              <a:blipFill>
                <a:blip r:embed="rId3"/>
                <a:stretch>
                  <a:fillRect l="-383" t="-717" r="-438" b="-9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B536C3C-9C9C-ED93-52A6-0BCB849C2353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Short-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term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memory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(tabu list) 1/3</a:t>
            </a:r>
            <a:endParaRPr lang="it-IT" b="1" dirty="0">
              <a:solidFill>
                <a:srgbClr val="A0C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34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D27CD-7E2C-E042-B81F-3D06FE953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C3EA9B9E-EBDC-7645-3C43-50594CFD7E6A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AFEE13E-E164-AFF6-4FB1-05443F18CCE6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3BAE244-9A47-0C0B-728F-5C1E74694B1A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59342D-7CB9-7798-6EA4-EED7EBEA6E43}"/>
              </a:ext>
            </a:extLst>
          </p:cNvPr>
          <p:cNvSpPr txBox="1"/>
          <p:nvPr/>
        </p:nvSpPr>
        <p:spPr>
          <a:xfrm>
            <a:off x="529269" y="742593"/>
            <a:ext cx="11133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dimensione k della Tabu List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(numero di mosse memorizzate) influenza direttamente le prestazioni dell’algoritmo: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49E82D5-9C7E-32B6-6C97-0714BBAB2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719269"/>
              </p:ext>
            </p:extLst>
          </p:nvPr>
        </p:nvGraphicFramePr>
        <p:xfrm>
          <a:off x="910936" y="1491524"/>
          <a:ext cx="10515600" cy="1005840"/>
        </p:xfrm>
        <a:graphic>
          <a:graphicData uri="http://schemas.openxmlformats.org/drawingml/2006/table">
            <a:tbl>
              <a:tblPr/>
              <a:tblGrid>
                <a:gridCol w="1697182">
                  <a:extLst>
                    <a:ext uri="{9D8B030D-6E8A-4147-A177-3AD203B41FA5}">
                      <a16:colId xmlns:a16="http://schemas.microsoft.com/office/drawing/2014/main" val="232712694"/>
                    </a:ext>
                  </a:extLst>
                </a:gridCol>
                <a:gridCol w="2556164">
                  <a:extLst>
                    <a:ext uri="{9D8B030D-6E8A-4147-A177-3AD203B41FA5}">
                      <a16:colId xmlns:a16="http://schemas.microsoft.com/office/drawing/2014/main" val="268096089"/>
                    </a:ext>
                  </a:extLst>
                </a:gridCol>
                <a:gridCol w="6262254">
                  <a:extLst>
                    <a:ext uri="{9D8B030D-6E8A-4147-A177-3AD203B41FA5}">
                      <a16:colId xmlns:a16="http://schemas.microsoft.com/office/drawing/2014/main" val="37714866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Dimensione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Effetto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Impatto sulla ricerca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891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Piccola</a:t>
                      </a:r>
                      <a:endPara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Evita pochi cicli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Maggiore rischio di tornare indietro (scarsa diversificazione)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066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Grande</a:t>
                      </a:r>
                      <a:endPara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Vietate molte mosse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Maggiore esplorazione, ma rischio di rallentare la ricerca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109558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C7C9AD-3F6B-F5B8-ABC9-360CD5829BDA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Short-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term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memory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(tabu list) 2/3</a:t>
            </a:r>
            <a:endParaRPr lang="it-IT" b="1" dirty="0">
              <a:solidFill>
                <a:srgbClr val="A0C80E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CCCF53E-77B0-9043-6CA6-C55FA979E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652" y="3425237"/>
            <a:ext cx="4239487" cy="1941239"/>
          </a:xfrm>
          <a:prstGeom prst="rect">
            <a:avLst/>
          </a:prstGeom>
        </p:spPr>
      </p:pic>
      <p:pic>
        <p:nvPicPr>
          <p:cNvPr id="20484" name="Picture 4" descr="Ciclo Icone, loghi, simboli – Download gratuito PNG, SVG">
            <a:extLst>
              <a:ext uri="{FF2B5EF4-FFF2-40B4-BE49-F238E27FC236}">
                <a16:creationId xmlns:a16="http://schemas.microsoft.com/office/drawing/2014/main" id="{21DDA726-8CFD-AC7D-BAF3-F1842092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94" y="4446264"/>
            <a:ext cx="792250" cy="7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Page 2 | Time png logo Images - Free Download on Freepik">
            <a:extLst>
              <a:ext uri="{FF2B5EF4-FFF2-40B4-BE49-F238E27FC236}">
                <a16:creationId xmlns:a16="http://schemas.microsoft.com/office/drawing/2014/main" id="{94859C5E-505C-E4B6-ECFF-BA67B3CD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9" y="3356586"/>
            <a:ext cx="777227" cy="7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schermata, Elementi grafici, grafica, cerchio&#10;&#10;Il contenuto generato dall'IA potrebbe non essere corretto.">
            <a:extLst>
              <a:ext uri="{FF2B5EF4-FFF2-40B4-BE49-F238E27FC236}">
                <a16:creationId xmlns:a16="http://schemas.microsoft.com/office/drawing/2014/main" id="{AF003A05-E65E-7900-86DD-5CBD148AF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86" y="4065162"/>
            <a:ext cx="1491524" cy="1491524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96C88D4-B18F-27FC-7236-37E8B4F7AC08}"/>
              </a:ext>
            </a:extLst>
          </p:cNvPr>
          <p:cNvCxnSpPr/>
          <p:nvPr/>
        </p:nvCxnSpPr>
        <p:spPr>
          <a:xfrm>
            <a:off x="4073236" y="5860473"/>
            <a:ext cx="3345873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C31EFA9-ABF0-ADCD-67DE-02E4A1C0277E}"/>
              </a:ext>
            </a:extLst>
          </p:cNvPr>
          <p:cNvSpPr txBox="1"/>
          <p:nvPr/>
        </p:nvSpPr>
        <p:spPr>
          <a:xfrm>
            <a:off x="4529101" y="5930741"/>
            <a:ext cx="2723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list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dimension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2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1E59-F813-8038-C151-300DC3E2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FB4961AD-3110-29E3-19F8-4587F32BCF5C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DC3C099-13AF-97E2-7108-F988ADC46D3D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E21A277-0996-1CD8-28B5-B270A9E3DCF8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ED0003-0438-3D7F-C5AC-E85BCEE85DA1}"/>
              </a:ext>
            </a:extLst>
          </p:cNvPr>
          <p:cNvSpPr txBox="1"/>
          <p:nvPr/>
        </p:nvSpPr>
        <p:spPr>
          <a:xfrm>
            <a:off x="612397" y="620509"/>
            <a:ext cx="8898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Serve un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compromesso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tra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efficienza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diversificazione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D1F62BAA-508D-A525-AC7B-588E1822C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40282"/>
              </p:ext>
            </p:extLst>
          </p:nvPr>
        </p:nvGraphicFramePr>
        <p:xfrm>
          <a:off x="612397" y="1200621"/>
          <a:ext cx="10515600" cy="1584960"/>
        </p:xfrm>
        <a:graphic>
          <a:graphicData uri="http://schemas.openxmlformats.org/drawingml/2006/table">
            <a:tbl>
              <a:tblPr/>
              <a:tblGrid>
                <a:gridCol w="2748396">
                  <a:extLst>
                    <a:ext uri="{9D8B030D-6E8A-4147-A177-3AD203B41FA5}">
                      <a16:colId xmlns:a16="http://schemas.microsoft.com/office/drawing/2014/main" val="2015961660"/>
                    </a:ext>
                  </a:extLst>
                </a:gridCol>
                <a:gridCol w="7767204">
                  <a:extLst>
                    <a:ext uri="{9D8B030D-6E8A-4147-A177-3AD203B41FA5}">
                      <a16:colId xmlns:a16="http://schemas.microsoft.com/office/drawing/2014/main" val="9576347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Tipo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Descrizione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804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Static</a:t>
                      </a:r>
                      <a:endPara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La dimensione è fissata a priori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99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Dynamic</a:t>
                      </a:r>
                      <a:endPara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La dimensione varia nel tempo, ma senza considerare la memoria della ricerca.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730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Adaptive</a:t>
                      </a:r>
                      <a:endParaRPr lang="it-IT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La dimensione viene modificata in base all’andamento della ricerca (es. cresce se non si migliorano le soluzioni, diminuisce se si esplorano nuove aree).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635050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0F690E-4231-C630-BFE3-DD7FE79E6A2F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Short-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term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memory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(tabu list) 3/3</a:t>
            </a:r>
            <a:endParaRPr lang="it-IT" b="1" dirty="0">
              <a:solidFill>
                <a:srgbClr val="A0C80E"/>
              </a:solidFill>
            </a:endParaRPr>
          </a:p>
        </p:txBody>
      </p:sp>
      <p:pic>
        <p:nvPicPr>
          <p:cNvPr id="22530" name="Picture 2" descr="Dynamic - Free industry icons">
            <a:extLst>
              <a:ext uri="{FF2B5EF4-FFF2-40B4-BE49-F238E27FC236}">
                <a16:creationId xmlns:a16="http://schemas.microsoft.com/office/drawing/2014/main" id="{5653DB48-9AA9-96B7-DD03-0E94320B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27" y="3589588"/>
            <a:ext cx="2067791" cy="20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Adaptive - Free arrows icons">
            <a:extLst>
              <a:ext uri="{FF2B5EF4-FFF2-40B4-BE49-F238E27FC236}">
                <a16:creationId xmlns:a16="http://schemas.microsoft.com/office/drawing/2014/main" id="{7845B420-53E9-D008-BA1D-3FC79A9E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90" y="3672716"/>
            <a:ext cx="1984663" cy="19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Object Icons - Free SVG &amp; PNG Object Images - Noun Project">
            <a:extLst>
              <a:ext uri="{FF2B5EF4-FFF2-40B4-BE49-F238E27FC236}">
                <a16:creationId xmlns:a16="http://schemas.microsoft.com/office/drawing/2014/main" id="{B9D07D45-48FE-C1AF-111E-B4733E6C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46" y="35895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385683-C98F-E352-EB78-078F5D3A7DF3}"/>
              </a:ext>
            </a:extLst>
          </p:cNvPr>
          <p:cNvSpPr txBox="1"/>
          <p:nvPr/>
        </p:nvSpPr>
        <p:spPr>
          <a:xfrm>
            <a:off x="4181674" y="5896996"/>
            <a:ext cx="3377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Static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  <a:sym typeface="Wingdings" panose="05000000000000000000" pitchFamily="2" charset="2"/>
              </a:rPr>
              <a:t> Dynamic 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  <a:sym typeface="Wingdings" panose="05000000000000000000" pitchFamily="2" charset="2"/>
              </a:rPr>
              <a:t>Adaptive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03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41FDF-A8D4-BF7A-5EF5-B8E81FAFA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9DD2BA99-BC94-2781-63CA-575EB487228B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D3375E3-5033-08E3-6EB8-4F56C24AE999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99820B-934C-39D6-3F47-221F1537D400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3D5159-5D81-AB8E-6409-04B67DEA3F35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Esempio nel TSP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4F2AD7-82BA-476E-6B2C-E9929E024F1D}"/>
              </a:ext>
            </a:extLst>
          </p:cNvPr>
          <p:cNvSpPr txBox="1"/>
          <p:nvPr/>
        </p:nvSpPr>
        <p:spPr>
          <a:xfrm>
            <a:off x="427079" y="719629"/>
            <a:ext cx="6225181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Static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</a:t>
            </a:r>
            <a:r>
              <a:rPr lang="it-IT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list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può contenere sempre le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ultime 5 mosse di scambio tra città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(swap).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Una volta effettuato uno scambio questa mossa (e la sua inversa) rimane vietata per le successive 5 iterazioni.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Dopo tale periodo, la mossa viene rimossa e può essere nuovamente considerata.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Dynamic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lunghezza della </a:t>
            </a:r>
            <a:r>
              <a:rPr lang="it-IT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list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può variare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casualmente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a ogni iterazione, ad esempio tra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3 e 8 mosse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variazione è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casuale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non dipende dalle prestazioni dell’algoritmo.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Adaptive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per molte iterazioni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non si ottengono miglioramenti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la dimensione della </a:t>
            </a:r>
            <a:r>
              <a:rPr lang="it-IT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tabu list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può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aumentare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(es. da 5 a 10 mosse) per favorire l’esplorazione di nuove regioni del vicinato.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Al contrario, se si osservano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miglioramenti frequenti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la lista può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ridursi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(es. da 10 a 4 mosse) per concentrarsi sulle aree più promettenti.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dimensione viene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adattata dinamicamente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in base all’andamento della ricerca, bilanciando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esplorazione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sfruttamento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pic>
        <p:nvPicPr>
          <p:cNvPr id="11" name="Immagine 10" descr="Immagine che contiene diagramma, Diagramma, linea, testo&#10;&#10;Il contenuto generato dall'IA potrebbe non essere corretto.">
            <a:extLst>
              <a:ext uri="{FF2B5EF4-FFF2-40B4-BE49-F238E27FC236}">
                <a16:creationId xmlns:a16="http://schemas.microsoft.com/office/drawing/2014/main" id="{D8E70506-5B94-A909-D934-9D7669604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1"/>
          <a:stretch>
            <a:fillRect/>
          </a:stretch>
        </p:blipFill>
        <p:spPr>
          <a:xfrm>
            <a:off x="7108086" y="4126230"/>
            <a:ext cx="4341179" cy="2348821"/>
          </a:xfrm>
          <a:prstGeom prst="rect">
            <a:avLst/>
          </a:prstGeom>
        </p:spPr>
      </p:pic>
      <p:pic>
        <p:nvPicPr>
          <p:cNvPr id="12" name="Immagine 11" descr="Immagine che contiene line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1216520-22A3-F424-7818-30F93603A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97" y="1149252"/>
            <a:ext cx="4974555" cy="23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10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DB075-484F-C262-67BC-2C06DC75F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E4471607-5E99-8551-0954-03AF6B06BAC0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91C5D37-FB83-2898-30CD-726C61E6A53C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77A39BF-6E51-DEA2-61B4-3B53E4ABB27D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998816-E877-1761-3CAD-BD6D4EEBBDB1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Cooling schedule –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condizione</a:t>
            </a:r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 di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equilibrio</a:t>
            </a:r>
            <a:endParaRPr lang="it-IT" b="1" dirty="0">
              <a:solidFill>
                <a:srgbClr val="A0C8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9EC32F4-CFB4-7ABA-D185-F66516C1B900}"/>
                  </a:ext>
                </a:extLst>
              </p:cNvPr>
              <p:cNvSpPr txBox="1"/>
              <p:nvPr/>
            </p:nvSpPr>
            <p:spPr>
              <a:xfrm>
                <a:off x="529269" y="828632"/>
                <a:ext cx="11133462" cy="5032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Raggiungere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l’equilibrio a una data temperatura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significa permettere all’algoritmo di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fare un numero sufficiente di mosse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in modo da esplorare bene il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vicinato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della soluzione corrente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Quante mosse fare per esplorare il vicinato?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Due approcci principali:</a:t>
                </a:r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Statico: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Il numero di mosse per temperatura viene fissato prima dell’esecuzione. Ad es. si decide di esplorare una % 𝑦 del vicinato 𝑁(𝑠). 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 𝑦 è grande: si esplora meglio ma si aumenta il tempo di calcolo. 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 𝑦 è piccolo: si rischia di passare alla temperatura successiva troppo presto, senza aver raggiunto l’equilibrio.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Adattivo: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Il numero di mosse non è fisso, ma si adatta dinamicamente durante la ricerca.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L’idea è che non serve sempre raggiungere il pieno equilibrio a ogni temperatura.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Se si trova presto una soluzione migliore, si può raffreddare prima (cioè diminuire 𝑇).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9EC32F4-CFB4-7ABA-D185-F66516C1B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9" y="828632"/>
                <a:ext cx="11133462" cy="5032724"/>
              </a:xfrm>
              <a:prstGeom prst="rect">
                <a:avLst/>
              </a:prstGeom>
              <a:blipFill>
                <a:blip r:embed="rId3"/>
                <a:stretch>
                  <a:fillRect l="-383" b="-9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206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EFBBD-CFE6-8153-1DE9-7A5E5F7B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CEBCD33F-CBF3-A8AA-E7E1-145E9418DDB7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961A22F-C237-D4BE-ED18-AD8B00B13868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04187EC-74AF-D289-DDED-57C3A9ADEBC9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C7D5B0-91FF-1E42-847C-B8B6A15D6C3F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Meccanismi di intensificazione e diversificazione</a:t>
            </a:r>
            <a:endParaRPr lang="it-IT" b="1" dirty="0">
              <a:solidFill>
                <a:srgbClr val="A0C80E"/>
              </a:solidFill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367C691F-E225-40C6-7BDE-001EE7D7B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681908"/>
              </p:ext>
            </p:extLst>
          </p:nvPr>
        </p:nvGraphicFramePr>
        <p:xfrm>
          <a:off x="1334366" y="867831"/>
          <a:ext cx="9523268" cy="416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C81F82C3-4CAB-D604-4ABA-E685BA14F6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52"/>
          <a:stretch>
            <a:fillRect/>
          </a:stretch>
        </p:blipFill>
        <p:spPr>
          <a:xfrm>
            <a:off x="1180438" y="5469109"/>
            <a:ext cx="7063851" cy="7984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6ADE1C-B15E-F15C-C49F-3EA209C06AEB}"/>
              </a:ext>
            </a:extLst>
          </p:cNvPr>
          <p:cNvSpPr txBox="1"/>
          <p:nvPr/>
        </p:nvSpPr>
        <p:spPr>
          <a:xfrm>
            <a:off x="8510155" y="5297671"/>
            <a:ext cx="3523517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L’intensificazione concentra la ricerca dove ci sono buoni risultati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diversificazione la spinge verso nuove direzioni.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Insieme, bilanciano sfruttamento e esplorazione</a:t>
            </a:r>
          </a:p>
        </p:txBody>
      </p:sp>
    </p:spTree>
    <p:extLst>
      <p:ext uri="{BB962C8B-B14F-4D97-AF65-F5344CB8AC3E}">
        <p14:creationId xmlns:p14="http://schemas.microsoft.com/office/powerpoint/2010/main" val="2956095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CA38B-EF1E-B7C2-C451-538BF755F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B2FF9A3D-FCEA-4C1B-CEAD-8658537539F5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B921964-D598-4430-6D92-39B8220B5A95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8607C0A-3F2E-0699-CC37-95ADD47BE649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F817E4-0CEA-8AA5-F444-445924175473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Medium-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term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memory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(intensificazione)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CDE4CC-69DB-BCBE-455D-9414B2977AE8}"/>
              </a:ext>
            </a:extLst>
          </p:cNvPr>
          <p:cNvSpPr txBox="1"/>
          <p:nvPr/>
        </p:nvSpPr>
        <p:spPr>
          <a:xfrm>
            <a:off x="590964" y="818683"/>
            <a:ext cx="1119232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Ruolo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Guida la ricerca verso le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regioni più promettenti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dello spazio delle soluzioni, sfruttando le informazioni delle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migliori soluzioni trovate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elite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solutions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Idea chiave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identificano i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componenti comuni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 le soluzioni migliori e si concentra la ricerca intorno a quelle caratteristiche.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Esempio nel TSP: dopo aver analizzato che i percorsi migliori includono sempre un certo arco, si fissa questo arco obbligatorio e si riavvia la ricerca ottimizzando il resto del percorso.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Rappresentazione tipica: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Frecency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memory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memorizza quante volte (e per quante iterazioni) un certo componente compare nelle soluzioni visitate.</a:t>
            </a:r>
          </a:p>
        </p:txBody>
      </p:sp>
      <p:pic>
        <p:nvPicPr>
          <p:cNvPr id="6" name="Immagine 5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BBE82A2B-5ED3-A200-0D2A-70D4E1184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13" y="4482506"/>
            <a:ext cx="7318545" cy="188235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1D796DF-AD64-974A-92BC-86AAA18C0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764" y="4576024"/>
            <a:ext cx="2612248" cy="1679303"/>
          </a:xfrm>
          <a:prstGeom prst="rect">
            <a:avLst/>
          </a:prstGeom>
        </p:spPr>
      </p:pic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91C25E0D-D1F0-3B70-F486-17264E16DC58}"/>
              </a:ext>
            </a:extLst>
          </p:cNvPr>
          <p:cNvSpPr/>
          <p:nvPr/>
        </p:nvSpPr>
        <p:spPr>
          <a:xfrm>
            <a:off x="4769427" y="4482506"/>
            <a:ext cx="332509" cy="702558"/>
          </a:xfrm>
          <a:prstGeom prst="leftBrace">
            <a:avLst/>
          </a:prstGeom>
          <a:ln>
            <a:solidFill>
              <a:srgbClr val="A9D3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2F0DB725-7B6F-D2B3-F7E5-92D31DC010D7}"/>
              </a:ext>
            </a:extLst>
          </p:cNvPr>
          <p:cNvSpPr/>
          <p:nvPr/>
        </p:nvSpPr>
        <p:spPr>
          <a:xfrm flipH="1">
            <a:off x="6563590" y="4482506"/>
            <a:ext cx="332509" cy="702558"/>
          </a:xfrm>
          <a:prstGeom prst="leftBrace">
            <a:avLst/>
          </a:prstGeom>
          <a:ln>
            <a:solidFill>
              <a:srgbClr val="A9D3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0181E67-0053-C7FA-1218-E9E6E0BBA808}"/>
              </a:ext>
            </a:extLst>
          </p:cNvPr>
          <p:cNvCxnSpPr/>
          <p:nvPr/>
        </p:nvCxnSpPr>
        <p:spPr>
          <a:xfrm>
            <a:off x="5600700" y="4925291"/>
            <a:ext cx="962890" cy="0"/>
          </a:xfrm>
          <a:prstGeom prst="straightConnector1">
            <a:avLst/>
          </a:prstGeom>
          <a:ln>
            <a:solidFill>
              <a:srgbClr val="A9D30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59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222B4-7C40-DA49-F42D-38AA5F69E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F05D787-EE27-BCBE-D6AF-12A4D928AAFA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8FE50E3-E89F-6FA9-F163-03D40FE3068D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0F15E0-2309-C577-A83C-CED07064FC92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Medium-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term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memory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BB8EE3-F42D-E1A7-D348-7B2A0E977ED7}"/>
              </a:ext>
            </a:extLst>
          </p:cNvPr>
          <p:cNvSpPr txBox="1"/>
          <p:nvPr/>
        </p:nvSpPr>
        <p:spPr>
          <a:xfrm>
            <a:off x="324209" y="662513"/>
            <a:ext cx="544412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Intensificazione - Memoria a medio termine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Analogia: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Come quando, individuata un'area particolarmente promettente di una città, si decide di esplorarla in modo sistematico e approfondito.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 di scheduling: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Se le soluzioni migliori condividono l'attributo "Macchina A utilizza sempre il Tool X per il Lotto 1"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Intensificazione: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Nei cicli successivi della ricerca, viene data una priorità maggiore alle soluzioni che presentano questa caratteristica comune alle soluzioni d'élite.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Risultato: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Lo spazio di ricerca viene esplorato in profondità nelle regioni che hanno già dimostrato un alto potenziale.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D4E0773-71AD-5CC8-FC1A-CDE4F2AD2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33" y="598927"/>
            <a:ext cx="5230797" cy="3630173"/>
          </a:xfrm>
          <a:prstGeom prst="round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351ED40-2445-2BCF-5F14-F6F5B8CBA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289" y="3653348"/>
            <a:ext cx="1151504" cy="1151504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68962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BC81B-486E-5EA8-1B45-6F2EE2528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D65235CE-E49B-8EFC-53EC-92E466A5BE2D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F4E61E8-1B47-1633-4313-599896F5DBA8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8E5BF91-93D0-E211-AADE-B0E9FE85405F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154089-2D6A-17AD-E072-9553C6117B8A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Long-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term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memory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(diversificazione) 1/2</a:t>
            </a:r>
            <a:endParaRPr lang="it-IT" b="1" dirty="0">
              <a:solidFill>
                <a:srgbClr val="A0C80E"/>
              </a:solidFill>
            </a:endParaRPr>
          </a:p>
        </p:txBody>
      </p:sp>
      <p:pic>
        <p:nvPicPr>
          <p:cNvPr id="6" name="Immagine 5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CB12BBC7-D737-FD4E-6D55-597F2B8E9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33"/>
          <a:stretch>
            <a:fillRect/>
          </a:stretch>
        </p:blipFill>
        <p:spPr>
          <a:xfrm>
            <a:off x="585460" y="5713590"/>
            <a:ext cx="6450809" cy="7411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951831C-5AA0-6CE8-D350-957DBA84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747" y="5064748"/>
            <a:ext cx="2216479" cy="1424880"/>
          </a:xfrm>
          <a:prstGeom prst="rect">
            <a:avLst/>
          </a:prstGeom>
        </p:spPr>
      </p:pic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5C70885A-89F7-FBC4-0F74-DACDD0D545CE}"/>
              </a:ext>
            </a:extLst>
          </p:cNvPr>
          <p:cNvSpPr/>
          <p:nvPr/>
        </p:nvSpPr>
        <p:spPr>
          <a:xfrm>
            <a:off x="3644609" y="5752140"/>
            <a:ext cx="332509" cy="702558"/>
          </a:xfrm>
          <a:prstGeom prst="leftBrace">
            <a:avLst/>
          </a:prstGeom>
          <a:ln>
            <a:solidFill>
              <a:srgbClr val="A9D3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D1E9349D-95C7-54EA-16A4-954B142DAFEE}"/>
              </a:ext>
            </a:extLst>
          </p:cNvPr>
          <p:cNvSpPr/>
          <p:nvPr/>
        </p:nvSpPr>
        <p:spPr>
          <a:xfrm flipH="1">
            <a:off x="5340439" y="5725993"/>
            <a:ext cx="332509" cy="702558"/>
          </a:xfrm>
          <a:prstGeom prst="leftBrace">
            <a:avLst/>
          </a:prstGeom>
          <a:ln>
            <a:solidFill>
              <a:srgbClr val="A9D3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ECC83B9-03A9-3F4D-24DF-B20450F6E1EF}"/>
              </a:ext>
            </a:extLst>
          </p:cNvPr>
          <p:cNvCxnSpPr>
            <a:cxnSpLocks/>
          </p:cNvCxnSpPr>
          <p:nvPr/>
        </p:nvCxnSpPr>
        <p:spPr>
          <a:xfrm flipH="1">
            <a:off x="3977118" y="6115822"/>
            <a:ext cx="962890" cy="0"/>
          </a:xfrm>
          <a:prstGeom prst="straightConnector1">
            <a:avLst/>
          </a:prstGeom>
          <a:ln>
            <a:solidFill>
              <a:srgbClr val="A9D30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519AF7-F67F-4D2A-B2AD-F040BE111731}"/>
              </a:ext>
            </a:extLst>
          </p:cNvPr>
          <p:cNvSpPr txBox="1"/>
          <p:nvPr/>
        </p:nvSpPr>
        <p:spPr>
          <a:xfrm>
            <a:off x="472787" y="684953"/>
            <a:ext cx="593840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Ruolo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Guidare la ricerca verso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regioni poco esplorate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dello spazio delle soluzioni.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Prevenire la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stagnazione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dovuta all’eccessiva concentrazione in aree promettenti.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Introdurre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diversità a lungo termine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completando l’effetto di intensificazione della medium-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term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memory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Idea chiave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Utilizzare informazioni di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frequenza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sugli elementi visitati per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penalizzare le scelte ripetitive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favorire elementi rari o mai esplorati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diversificazione può essere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periodica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(ogni tot iterazioni) o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attivata dopo stagnazione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(assenza di miglioramento).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Rappresentazione tipica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Frequency </a:t>
            </a: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memory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per ogni attributo della soluzione si registra quante volte è comparso durante la ricerca.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Le soluzioni future vengono generate </a:t>
            </a: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biasando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la scelta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verso elementi meno frequenti.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255B846B-E2F4-DF9A-478E-AECA525BC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1633"/>
              </p:ext>
            </p:extLst>
          </p:nvPr>
        </p:nvGraphicFramePr>
        <p:xfrm>
          <a:off x="7036269" y="1974343"/>
          <a:ext cx="4465341" cy="2286000"/>
        </p:xfrm>
        <a:graphic>
          <a:graphicData uri="http://schemas.openxmlformats.org/drawingml/2006/table">
            <a:tbl>
              <a:tblPr/>
              <a:tblGrid>
                <a:gridCol w="1433161">
                  <a:extLst>
                    <a:ext uri="{9D8B030D-6E8A-4147-A177-3AD203B41FA5}">
                      <a16:colId xmlns:a16="http://schemas.microsoft.com/office/drawing/2014/main" val="1920896670"/>
                    </a:ext>
                  </a:extLst>
                </a:gridCol>
                <a:gridCol w="3032180">
                  <a:extLst>
                    <a:ext uri="{9D8B030D-6E8A-4147-A177-3AD203B41FA5}">
                      <a16:colId xmlns:a16="http://schemas.microsoft.com/office/drawing/2014/main" val="856116679"/>
                    </a:ext>
                  </a:extLst>
                </a:gridCol>
              </a:tblGrid>
              <a:tr h="2913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Tipo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Descrizione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200692"/>
                  </a:ext>
                </a:extLst>
              </a:tr>
              <a:tr h="495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Restart diversification</a:t>
                      </a:r>
                      <a:endParaRPr lang="it-IT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Si costruisce una nuova soluzione partendo dagli </a:t>
                      </a: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elementi meno visitati</a:t>
                      </a: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331934"/>
                  </a:ext>
                </a:extLst>
              </a:tr>
              <a:tr h="495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Continuous diversification</a:t>
                      </a:r>
                      <a:endParaRPr lang="it-IT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La </a:t>
                      </a: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funzione obiettivo</a:t>
                      </a: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 penalizza soluzioni troppo simili o frequenti.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262096"/>
                  </a:ext>
                </a:extLst>
              </a:tr>
              <a:tr h="495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Strategic </a:t>
                      </a:r>
                      <a:r>
                        <a:rPr lang="it-IT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oscillation</a:t>
                      </a: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 </a:t>
                      </a:r>
                      <a:r>
                        <a:rPr lang="it-IT" sz="1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(Glover, 1989)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Si attraversano temporaneamente </a:t>
                      </a: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soluzioni non ammissibili</a:t>
                      </a: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 per tornare poi a quelle valide.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6371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41CE81-14F2-3CE0-F04B-F386442C1A8D}"/>
              </a:ext>
            </a:extLst>
          </p:cNvPr>
          <p:cNvSpPr txBox="1"/>
          <p:nvPr/>
        </p:nvSpPr>
        <p:spPr>
          <a:xfrm>
            <a:off x="7497040" y="1325501"/>
            <a:ext cx="3413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Strategie di Diversificazione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838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5114E-FDA5-5E28-D48C-FC7BA590F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472FBAB-B820-AEC1-ABB6-04133FC69078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BD006A1-319C-9D1A-1EDD-00BB28409C9A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405C8C-FEC2-893F-BAA5-661961E82499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Long-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term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memory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4B670E-FE9F-5609-59A4-AEC26AD38F84}"/>
              </a:ext>
            </a:extLst>
          </p:cNvPr>
          <p:cNvSpPr txBox="1"/>
          <p:nvPr/>
        </p:nvSpPr>
        <p:spPr>
          <a:xfrm>
            <a:off x="324209" y="610135"/>
            <a:ext cx="57717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Diversificazione - Memoria a lungo termine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Analogia: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Come quando, dopo aver esaurito l'esplorazione di un quartiere, ci si sposta deliberatamente verso zone completamente diverse della mappa.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 del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routing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dei veicoli: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Se un attributo frequente (es. "Percorso A-B-C") è stato presente nella maggior parte delle soluzioni generate finora.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Diversificazione: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L'uso della sequenza "A-B-C" viene penalizzato, incoraggiando l'esplorazione di percorsi alternativi che non la contengono.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Risultato: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 La ricerca è guidata verso regioni inesplorate dello spazio delle soluzioni, riducendo il rischio di stagnazione in un ottimo locale di bassa qualità.</a:t>
            </a:r>
          </a:p>
        </p:txBody>
      </p:sp>
      <p:pic>
        <p:nvPicPr>
          <p:cNvPr id="4098" name="Picture 2" descr="Centro città o periferia: i cambiamenti portati dal Covid-19 - Blog Quimmo">
            <a:extLst>
              <a:ext uri="{FF2B5EF4-FFF2-40B4-BE49-F238E27FC236}">
                <a16:creationId xmlns:a16="http://schemas.microsoft.com/office/drawing/2014/main" id="{21EFDA81-E146-6719-57FB-F9491E73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1096"/>
            <a:ext cx="5117383" cy="34115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C9103A-38D2-63E0-2C8D-F4FCD63C3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172" y="3726264"/>
            <a:ext cx="1151504" cy="1151504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879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44BD6-69F2-ADDB-6228-F191F95B9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353DC290-767E-CFD1-1E38-DADF4EEC7AB1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CA60930-C61B-C0B4-BCD7-8332C01408A9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E5A9767-DDF9-2C73-FAC1-B7E3F6E6E077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DF1559-B81D-99F9-D7D2-076C9718FCCA}"/>
              </a:ext>
            </a:extLst>
          </p:cNvPr>
          <p:cNvSpPr txBox="1"/>
          <p:nvPr/>
        </p:nvSpPr>
        <p:spPr>
          <a:xfrm>
            <a:off x="709567" y="4684787"/>
            <a:ext cx="111880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Condizione di equilibrio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Analogia: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A ogni nuovo livello di curiosità, è come fermarsi in un quartiere finché non si sono esplorate un numero sufficiente di vie laterali. Solo dopo averne visitate abbastanza si decide di spostarsi altrove.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 reale: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Nel TSP, a una certa temperatura l’algoritmo esegue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 certo numero di iterazioni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(ossia scambi di città nell’ordine del tour) prima di ridurre ulteriormente la temperatura.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Scopo: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Garantire che, a quella temperatura, sia stato esplorato un campione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rappresentativo dello spazio delle soluzioni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senza passare troppo velocemente alla fase successiva.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287F241-E129-2D65-15BB-BC40002B9F3E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Cooling schedule –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condizione</a:t>
            </a:r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 di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equilibrio</a:t>
            </a:r>
            <a:endParaRPr lang="it-IT" b="1" dirty="0">
              <a:solidFill>
                <a:srgbClr val="A0C80E"/>
              </a:solidFill>
            </a:endParaRPr>
          </a:p>
        </p:txBody>
      </p:sp>
      <p:pic>
        <p:nvPicPr>
          <p:cNvPr id="3080" name="Picture 8" descr="I sestieri di Venezia: guida ai quartieri della Serenissima">
            <a:extLst>
              <a:ext uri="{FF2B5EF4-FFF2-40B4-BE49-F238E27FC236}">
                <a16:creationId xmlns:a16="http://schemas.microsoft.com/office/drawing/2014/main" id="{86312DBF-93C2-56EB-BF03-2A16461E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9" y="1309254"/>
            <a:ext cx="4610793" cy="28817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enezia dall'alto - 6 punti panoramici consigliati">
            <a:extLst>
              <a:ext uri="{FF2B5EF4-FFF2-40B4-BE49-F238E27FC236}">
                <a16:creationId xmlns:a16="http://schemas.microsoft.com/office/drawing/2014/main" id="{15F95081-3B69-C961-705D-99D6015A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97" y="1309253"/>
            <a:ext cx="5119852" cy="28817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60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04719-8B63-6F7F-1665-2F0C567B3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51A68271-DFDB-E916-82B1-8A247F9FA794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CFFF48F-58A9-1961-8B91-657EF91F0A6A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D67AF0C-84A2-19EE-595B-0DC856A63095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FB5954-0283-8E05-B257-239E62DCE67F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Cooling schedule –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funzione</a:t>
            </a:r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 di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raffreddamento</a:t>
            </a:r>
            <a:endParaRPr lang="it-IT" b="1" dirty="0">
              <a:solidFill>
                <a:srgbClr val="A0C8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80E04A7-99ED-89B3-617F-39C2E75B7927}"/>
                  </a:ext>
                </a:extLst>
              </p:cNvPr>
              <p:cNvSpPr txBox="1"/>
              <p:nvPr/>
            </p:nvSpPr>
            <p:spPr>
              <a:xfrm>
                <a:off x="529268" y="828632"/>
                <a:ext cx="11378713" cy="883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Il cuore del </a:t>
                </a:r>
                <a:r>
                  <a:rPr lang="it-IT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cooling</a:t>
                </a:r>
                <a:r>
                  <a:rPr lang="it-IT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schedule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è la formula che definisce la temperatura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alla generazione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Il raffreddamento deve essere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graduale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e la temperatura può essere aggiornata in diversi modi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80E04A7-99ED-89B3-617F-39C2E75B7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8" y="828632"/>
                <a:ext cx="11378713" cy="883383"/>
              </a:xfrm>
              <a:prstGeom prst="rect">
                <a:avLst/>
              </a:prstGeom>
              <a:blipFill>
                <a:blip r:embed="rId3"/>
                <a:stretch>
                  <a:fillRect l="-375" b="-103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a 7">
                <a:extLst>
                  <a:ext uri="{FF2B5EF4-FFF2-40B4-BE49-F238E27FC236}">
                    <a16:creationId xmlns:a16="http://schemas.microsoft.com/office/drawing/2014/main" id="{79234008-A950-D90B-48B9-65DA7FF100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011154"/>
                  </p:ext>
                </p:extLst>
              </p:nvPr>
            </p:nvGraphicFramePr>
            <p:xfrm>
              <a:off x="830412" y="2019551"/>
              <a:ext cx="10776424" cy="2734045"/>
            </p:xfrm>
            <a:graphic>
              <a:graphicData uri="http://schemas.openxmlformats.org/drawingml/2006/table">
                <a:tbl>
                  <a:tblPr/>
                  <a:tblGrid>
                    <a:gridCol w="2037668">
                      <a:extLst>
                        <a:ext uri="{9D8B030D-6E8A-4147-A177-3AD203B41FA5}">
                          <a16:colId xmlns:a16="http://schemas.microsoft.com/office/drawing/2014/main" val="3134652789"/>
                        </a:ext>
                      </a:extLst>
                    </a:gridCol>
                    <a:gridCol w="4021281">
                      <a:extLst>
                        <a:ext uri="{9D8B030D-6E8A-4147-A177-3AD203B41FA5}">
                          <a16:colId xmlns:a16="http://schemas.microsoft.com/office/drawing/2014/main" val="362813296"/>
                        </a:ext>
                      </a:extLst>
                    </a:gridCol>
                    <a:gridCol w="4717475">
                      <a:extLst>
                        <a:ext uri="{9D8B030D-6E8A-4147-A177-3AD203B41FA5}">
                          <a16:colId xmlns:a16="http://schemas.microsoft.com/office/drawing/2014/main" val="1844672159"/>
                        </a:ext>
                      </a:extLst>
                    </a:gridCol>
                  </a:tblGrid>
                  <a:tr h="167518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Tipo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Formula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Caratteristiche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48917499"/>
                      </a:ext>
                    </a:extLst>
                  </a:tr>
                  <a:tr h="33113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Lineare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ar-AE" sz="1400" i="1" dirty="0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 dirty="0" err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 i="1" dirty="0" err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ar-AE" sz="1400" i="1" dirty="0" err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ar-AE" sz="1400" i="1" dirty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 i="1" dirty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ar-AE" sz="1400" i="1" dirty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ar-AE" sz="1400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Raffreddamento costante, semplice ma poco flessibile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7223675"/>
                      </a:ext>
                    </a:extLst>
                  </a:tr>
                  <a:tr h="23420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Geometrico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ar-AE" sz="1400" i="1" dirty="0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400" b="0" i="1" dirty="0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it-IT" sz="1400" b="0" i="1" dirty="0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  <m:r>
                                  <a:rPr lang="it-IT" sz="1400" b="0" i="0" dirty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ar-AE" sz="1400" i="0" dirty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con</m:t>
                                </m:r>
                                <m:r>
                                  <a:rPr lang="it-IT" sz="1400" b="0" i="0" dirty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99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ar-AE" sz="1400" dirty="0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Il più usato: equilibrio tra velocità e qualità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75155"/>
                      </a:ext>
                    </a:extLst>
                  </a:tr>
                  <a:tr h="33113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Logaritmico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ar-AE" sz="1400" i="1" dirty="0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 dirty="0" err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 i="1" dirty="0" err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ar-AE" sz="1400" i="1" dirty="0" err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ar-AE" sz="1400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>
                                      <m:fPr>
                                        <m:ctrlPr>
                                          <a:rPr lang="ar-AE" sz="1400" i="1" dirty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ar-AE" sz="1400" i="1" dirty="0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 i="1" dirty="0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ar-AE" sz="1400" i="1" dirty="0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func>
                                          <m:funcPr>
                                            <m:ctrlPr>
                                              <a:rPr lang="ar-AE" sz="1400" i="1" dirty="0" smtClean="0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it-IT" sz="1400" i="0" dirty="0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fName>
                                          <m:e>
                                            <m:d>
                                              <m:dPr>
                                                <m:ctrlPr>
                                                  <a:rPr lang="ar-AE" sz="1400" i="1" dirty="0"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  <a:lumOff val="2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ar-AE" sz="1400" i="1" dirty="0">
                                                    <a:solidFill>
                                                      <a:schemeClr val="tx1">
                                                        <a:lumMod val="75000"/>
                                                        <a:lumOff val="2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e>
                                            </m:d>
                                          </m:e>
                                        </m:func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ar-AE" sz="1400" dirty="0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Raffreddamento molto lento da applicare ma garantisce convergenza teorica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56463729"/>
                      </a:ext>
                    </a:extLst>
                  </a:tr>
                  <a:tr h="42806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Very</a:t>
                          </a: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 Slow </a:t>
                          </a:r>
                          <a:r>
                            <a:rPr lang="it-IT" sz="1400" b="1" i="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Decrease</a:t>
                          </a:r>
                          <a:endParaRPr lang="it-IT" sz="1400" b="1" i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ar-AE" sz="1400" i="1" dirty="0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 dirty="0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 i="1" dirty="0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ar-AE" sz="1400" i="1" dirty="0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ar-AE" sz="1400" i="1" dirty="0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ar-AE" sz="1400" i="1" dirty="0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ar-AE" sz="1400" i="1" dirty="0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>
                                      <m:fPr>
                                        <m:ctrlPr>
                                          <a:rPr lang="ar-AE" sz="1400" i="1" dirty="0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ar-AE" sz="1400" i="1" dirty="0" err="1" smtClean="0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 i="1" dirty="0" err="1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ar-AE" sz="1400" i="1" dirty="0" err="1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ar-AE" sz="1400" i="1" dirty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ar-AE" sz="1400" i="1" dirty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ar-AE" sz="1400" i="1" dirty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 dirty="0" err="1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 i="1" dirty="0" err="1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ar-AE" sz="1400" i="1" dirty="0" err="1">
                                                <a:solidFill>
                                                  <a:schemeClr val="tx1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ar-AE" sz="1400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Raffreddamento estremamente graduale, un’unica iterazione per temperatura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5644714"/>
                      </a:ext>
                    </a:extLst>
                  </a:tr>
                  <a:tr h="33113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Non Monotono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temperatura a volte rialzata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Favorisce la diversificazione, utile in paesaggi complessi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9422547"/>
                      </a:ext>
                    </a:extLst>
                  </a:tr>
                  <a:tr h="33113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Adattivo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tasso di raffreddamento variabile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Si adatta dinamicamente ai risultati ottenuti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8541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a 7">
                <a:extLst>
                  <a:ext uri="{FF2B5EF4-FFF2-40B4-BE49-F238E27FC236}">
                    <a16:creationId xmlns:a16="http://schemas.microsoft.com/office/drawing/2014/main" id="{79234008-A950-D90B-48B9-65DA7FF100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011154"/>
                  </p:ext>
                </p:extLst>
              </p:nvPr>
            </p:nvGraphicFramePr>
            <p:xfrm>
              <a:off x="830412" y="2019551"/>
              <a:ext cx="10776424" cy="2734045"/>
            </p:xfrm>
            <a:graphic>
              <a:graphicData uri="http://schemas.openxmlformats.org/drawingml/2006/table">
                <a:tbl>
                  <a:tblPr/>
                  <a:tblGrid>
                    <a:gridCol w="2037668">
                      <a:extLst>
                        <a:ext uri="{9D8B030D-6E8A-4147-A177-3AD203B41FA5}">
                          <a16:colId xmlns:a16="http://schemas.microsoft.com/office/drawing/2014/main" val="3134652789"/>
                        </a:ext>
                      </a:extLst>
                    </a:gridCol>
                    <a:gridCol w="4021281">
                      <a:extLst>
                        <a:ext uri="{9D8B030D-6E8A-4147-A177-3AD203B41FA5}">
                          <a16:colId xmlns:a16="http://schemas.microsoft.com/office/drawing/2014/main" val="362813296"/>
                        </a:ext>
                      </a:extLst>
                    </a:gridCol>
                    <a:gridCol w="4717475">
                      <a:extLst>
                        <a:ext uri="{9D8B030D-6E8A-4147-A177-3AD203B41FA5}">
                          <a16:colId xmlns:a16="http://schemas.microsoft.com/office/drawing/2014/main" val="1844672159"/>
                        </a:ext>
                      </a:extLst>
                    </a:gridCol>
                  </a:tblGrid>
                  <a:tr h="302162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Tipo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Formula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Caratteristiche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48917499"/>
                      </a:ext>
                    </a:extLst>
                  </a:tr>
                  <a:tr h="33113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Lineare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50530" t="-96296" r="-117247" b="-65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Raffreddamento costante, semplice ma poco flessibile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7223675"/>
                      </a:ext>
                    </a:extLst>
                  </a:tr>
                  <a:tr h="302162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Geometrico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50530" t="-212000" r="-117247" b="-6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Il più usato: equilibrio tra velocità e qualità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75155"/>
                      </a:ext>
                    </a:extLst>
                  </a:tr>
                  <a:tr h="568164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Logaritmico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50530" t="-167742" r="-117247" b="-2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Raffreddamento molto lento da applicare ma garantisce convergenza teorica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56463729"/>
                      </a:ext>
                    </a:extLst>
                  </a:tr>
                  <a:tr h="568164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Very</a:t>
                          </a: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 Slow </a:t>
                          </a:r>
                          <a:r>
                            <a:rPr lang="it-IT" sz="1400" b="1" i="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Decrease</a:t>
                          </a:r>
                          <a:endParaRPr lang="it-IT" sz="1400" b="1" i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50530" t="-267742" r="-117247" b="-1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Raffreddamento estremamente graduale, un’unica iterazione per temperatura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5644714"/>
                      </a:ext>
                    </a:extLst>
                  </a:tr>
                  <a:tr h="33113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Non Monotono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temperatura a volte rialzata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Favorisce la diversificazione, utile in paesaggi complessi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9422547"/>
                      </a:ext>
                    </a:extLst>
                  </a:tr>
                  <a:tr h="331131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b="1" i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Adattivo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tasso di raffreddamento variabile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it-IT" sz="1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Bierstadt" panose="020B0004020202020204" pitchFamily="34" charset="0"/>
                            </a:rPr>
                            <a:t>Si adatta dinamicamente ai risultati ottenuti</a:t>
                          </a:r>
                        </a:p>
                      </a:txBody>
                      <a:tcPr marL="88803" marR="88803" marT="44401" marB="44401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85416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88FD7C-1CFD-8C87-A89C-6F764209690E}"/>
              </a:ext>
            </a:extLst>
          </p:cNvPr>
          <p:cNvSpPr txBox="1"/>
          <p:nvPr/>
        </p:nvSpPr>
        <p:spPr>
          <a:xfrm>
            <a:off x="830412" y="5296831"/>
            <a:ext cx="110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C’è sempre un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trade-off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tra: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Qualità della soluzione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→ migliorata da un raffreddamento lento e graduale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Tempo di calcolo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→ aumentato se la temperatura scende troppo lentamente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 buon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cooling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schedule deve trovare il giusto equilibrio tra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esplorazione iniziale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convergenza finale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817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578C9-B8DA-ABD4-11AB-A6017434D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616AB423-0FFD-2D2F-940A-1E0FE634B4E3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4659AA0-DA43-57A7-083D-FB518807B221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918921-A409-A0CC-BDA8-8B0F4C448F28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B26AA3-D79F-47AF-DBAB-C02CB1750A54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Cooling schedule –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funzione</a:t>
            </a:r>
            <a:r>
              <a:rPr lang="en-US" b="1" dirty="0">
                <a:solidFill>
                  <a:srgbClr val="A0C80E"/>
                </a:solidFill>
                <a:latin typeface="Bierstadt" panose="020B0004020202020204" pitchFamily="34" charset="0"/>
              </a:rPr>
              <a:t> di </a:t>
            </a:r>
            <a:r>
              <a:rPr lang="en-US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raffreddamento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7CE3AD-ECFF-1D3B-BC5E-217AB43C02B4}"/>
              </a:ext>
            </a:extLst>
          </p:cNvPr>
          <p:cNvSpPr txBox="1"/>
          <p:nvPr/>
        </p:nvSpPr>
        <p:spPr>
          <a:xfrm>
            <a:off x="529269" y="4397912"/>
            <a:ext cx="113787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Cooling schedule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Analogia: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Come decidere il ritmo con cui si riduce la propria "curiosità" durante l'esplorazione della città. Da un’esplorazione di ogni vicolo, si passa a scegliere con sempre maggior criterio solo le strade che sembrano davvero portare verso il centro.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 reale: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Nel TSP, durante questa fase la temperatura viene ridotta secondo una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regola di raffreddamento.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questo modo, a ogni passo l’algoritmo diventa un po’ meno disposto a esplorare percorsi peggiori e concentra progressivamente la ricerca sulle permutazioni più promettenti del tour.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Scopo: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Controllare la velocità con cui la temperatura diminuisce, bilanciando l’esplorazione iniziale con la convergenza finale verso soluzioni di alta qualità.</a:t>
            </a:r>
          </a:p>
        </p:txBody>
      </p:sp>
      <p:pic>
        <p:nvPicPr>
          <p:cNvPr id="4098" name="Picture 2" descr="These 6 Cities All Claim to Be the &quot;Center of Europe&quot; - Wheelchair Travel">
            <a:extLst>
              <a:ext uri="{FF2B5EF4-FFF2-40B4-BE49-F238E27FC236}">
                <a16:creationId xmlns:a16="http://schemas.microsoft.com/office/drawing/2014/main" id="{69EAAC18-91DB-89A8-566B-985FB0ED3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38" y="994148"/>
            <a:ext cx="5642264" cy="30070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1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A9A0C-279D-633D-638A-6EA486D7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842D1B48-96D2-3C60-3986-30A25E1CB1BC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3CF9014-52E0-D751-2A2B-017EDD134F8C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5F8164D-6118-3800-20EF-374E41129FFE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0DD5FA-8C26-306A-BB9B-4A57A8B6B266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Stopping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Condition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: quando fermare il raffreddamento</a:t>
            </a:r>
            <a:endParaRPr lang="it-IT" b="1" dirty="0">
              <a:solidFill>
                <a:srgbClr val="A0C8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3CFE65F-72B4-0111-FA3E-30A02AFDF9C9}"/>
                  </a:ext>
                </a:extLst>
              </p:cNvPr>
              <p:cNvSpPr txBox="1"/>
              <p:nvPr/>
            </p:nvSpPr>
            <p:spPr>
              <a:xfrm>
                <a:off x="529268" y="828632"/>
                <a:ext cx="11378713" cy="1706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In teoria, il </a:t>
                </a:r>
                <a:r>
                  <a:rPr lang="it-IT" sz="160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Simulated</a:t>
                </a:r>
                <a:r>
                  <a:rPr lang="it-IT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it-IT" sz="160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Annealing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dovrebbe continuare finché la temperatura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tende a </a:t>
                </a:r>
                <a:r>
                  <a:rPr lang="it-IT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zero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ar-AE" sz="16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func>
                            <m:funcPr>
                              <m:ctrlPr>
                                <a:rPr lang="ar-AE" sz="16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16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ar-AE" sz="16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ar-AE" sz="16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  <m:lim>
                          <m:r>
                            <a:rPr lang="ar-AE" sz="16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 sz="16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ar-AE" sz="16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ar-AE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ar-AE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In pratica, non è possibile farlo: il processo diventerebbe infinito. Si preferisce quindi </a:t>
                </a:r>
                <a:r>
                  <a:rPr lang="it-IT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interrompere la ricerca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quando la probabilità di accettare mosse peggiori diventa </a:t>
                </a:r>
                <a:r>
                  <a:rPr lang="it-IT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trascurabile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cioè il sistema è ormai “stabile” in un minimo locale o globale.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3CFE65F-72B4-0111-FA3E-30A02AFDF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8" y="828632"/>
                <a:ext cx="11378713" cy="1706686"/>
              </a:xfrm>
              <a:prstGeom prst="rect">
                <a:avLst/>
              </a:prstGeom>
              <a:blipFill>
                <a:blip r:embed="rId3"/>
                <a:stretch>
                  <a:fillRect l="-322" b="-3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4AD8FC2-8597-3EE7-35CC-9A8137EF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852571"/>
              </p:ext>
            </p:extLst>
          </p:nvPr>
        </p:nvGraphicFramePr>
        <p:xfrm>
          <a:off x="792487" y="2667690"/>
          <a:ext cx="10607026" cy="2865326"/>
        </p:xfrm>
        <a:graphic>
          <a:graphicData uri="http://schemas.openxmlformats.org/drawingml/2006/table">
            <a:tbl>
              <a:tblPr/>
              <a:tblGrid>
                <a:gridCol w="4569791">
                  <a:extLst>
                    <a:ext uri="{9D8B030D-6E8A-4147-A177-3AD203B41FA5}">
                      <a16:colId xmlns:a16="http://schemas.microsoft.com/office/drawing/2014/main" val="230639172"/>
                    </a:ext>
                  </a:extLst>
                </a:gridCol>
                <a:gridCol w="6037235">
                  <a:extLst>
                    <a:ext uri="{9D8B030D-6E8A-4147-A177-3AD203B41FA5}">
                      <a16:colId xmlns:a16="http://schemas.microsoft.com/office/drawing/2014/main" val="3085774317"/>
                    </a:ext>
                  </a:extLst>
                </a:gridCol>
              </a:tblGrid>
              <a:tr h="2140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Criterio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Descrizione</a:t>
                      </a:r>
                      <a:endParaRPr lang="it-IT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67204"/>
                  </a:ext>
                </a:extLst>
              </a:tr>
              <a:tr h="6955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Temperatura finale (T</a:t>
                      </a:r>
                      <a:r>
                        <a:rPr lang="it-IT" sz="14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f</a:t>
                      </a: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)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Il metodo più usato: si ferma quando la temperatura scende sotto una soglia predefinita (es. (T</a:t>
                      </a:r>
                      <a:r>
                        <a:rPr lang="it-IT" sz="14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f</a:t>
                      </a: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 = 0.01)).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123981"/>
                  </a:ext>
                </a:extLst>
              </a:tr>
              <a:tr h="6955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Iterazioni senza miglioramento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Il processo termina dopo un numero massimo di iterazioni consecutive senza migliorare la miglior soluzione trovata.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039828"/>
                  </a:ext>
                </a:extLst>
              </a:tr>
              <a:tr h="11771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Percentuale di vicini accettati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È accettato il raggiungimento di un numero predeterminato di volte di una percentuale di vicini a ciascuna temperatura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599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41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F735A-6B2F-121E-17B4-33412C935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00676C96-29C2-B785-6F4A-4F5074D3C071}"/>
              </a:ext>
            </a:extLst>
          </p:cNvPr>
          <p:cNvSpPr/>
          <p:nvPr/>
        </p:nvSpPr>
        <p:spPr>
          <a:xfrm>
            <a:off x="529269" y="961004"/>
            <a:ext cx="4968148" cy="23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ACCF63A-ACD2-06C3-372E-421DD8B6DCA6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A300783-B38C-98DE-4D62-616F4E78811E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4DDA6C-D820-44BD-8B56-ED911A470A2F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Stopping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Condition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: quando fermare il raffreddamento</a:t>
            </a:r>
            <a:endParaRPr lang="it-IT" b="1" dirty="0">
              <a:solidFill>
                <a:srgbClr val="A0C80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972EA5-190B-8BC8-75EF-950F56D1E546}"/>
              </a:ext>
            </a:extLst>
          </p:cNvPr>
          <p:cNvSpPr txBox="1"/>
          <p:nvPr/>
        </p:nvSpPr>
        <p:spPr>
          <a:xfrm>
            <a:off x="638174" y="4397912"/>
            <a:ext cx="109156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Stopping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condition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Analogia: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Si smette di esplorare quando si è trovato il ristorante migliore o si è trovato il percorso migliore per tornare all’hotel o quando il tempo a disposizione è finito (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ecc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Problema reale: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Nel TSP la ricerca termina quando la temperatura è molto bassa e non si trovano più percorsi migliori (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stop per convergenza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), oppure quando è stato raggiunto il numero massimo di iterazioni previsto (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stop per budget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). In alternativa, l’algoritmo può fermarsi quando, nelle ultime temperature, la lunghezza del tour è migliorata di meno di una soglia prefissata, ad esempio dello 0.1% (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stop per soglia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Scopo: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Interrompere la ricerca quando non emergono più miglioramenti significativi o proseguire diventerebbe inefficiente.</a:t>
            </a:r>
          </a:p>
        </p:txBody>
      </p:sp>
      <p:pic>
        <p:nvPicPr>
          <p:cNvPr id="5122" name="Picture 2" descr="Why You Should Take a City Break Vacation">
            <a:extLst>
              <a:ext uri="{FF2B5EF4-FFF2-40B4-BE49-F238E27FC236}">
                <a16:creationId xmlns:a16="http://schemas.microsoft.com/office/drawing/2014/main" id="{6AB04461-0BFB-6005-50B4-3DAF783F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39" y="1080812"/>
            <a:ext cx="4667787" cy="31099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89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5469B-3738-69CC-9293-47F370E87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C0A8698-9AC3-7200-437A-D0EFBE9C909F}"/>
              </a:ext>
            </a:extLst>
          </p:cNvPr>
          <p:cNvSpPr/>
          <p:nvPr/>
        </p:nvSpPr>
        <p:spPr>
          <a:xfrm>
            <a:off x="0" y="3425237"/>
            <a:ext cx="165253" cy="3446411"/>
          </a:xfrm>
          <a:prstGeom prst="rect">
            <a:avLst/>
          </a:prstGeom>
          <a:solidFill>
            <a:srgbClr val="C7F030"/>
          </a:solidFill>
          <a:ln>
            <a:solidFill>
              <a:srgbClr val="C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38F8D22-2997-CEC5-B50A-891F0F5578D7}"/>
              </a:ext>
            </a:extLst>
          </p:cNvPr>
          <p:cNvSpPr/>
          <p:nvPr/>
        </p:nvSpPr>
        <p:spPr>
          <a:xfrm>
            <a:off x="0" y="1"/>
            <a:ext cx="165253" cy="3411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3D52C6-B48D-2847-E2FD-96EF5004B556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Simulated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rgbClr val="A0C80E"/>
                </a:solidFill>
                <a:latin typeface="Bierstadt" panose="020B0004020202020204" pitchFamily="34" charset="0"/>
              </a:rPr>
              <a:t>Annealing</a:t>
            </a:r>
            <a:r>
              <a:rPr lang="it-IT" b="1" dirty="0">
                <a:solidFill>
                  <a:srgbClr val="A0C80E"/>
                </a:solidFill>
                <a:latin typeface="Bierstadt" panose="020B0004020202020204" pitchFamily="34" charset="0"/>
              </a:rPr>
              <a:t> – Esempio con un TSP 5 città</a:t>
            </a:r>
            <a:endParaRPr lang="it-IT" b="1" dirty="0">
              <a:solidFill>
                <a:srgbClr val="A0C80E"/>
              </a:solidFill>
            </a:endParaRP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B6A53C06-5503-4601-E3A7-6A7B67E0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39857"/>
              </p:ext>
            </p:extLst>
          </p:nvPr>
        </p:nvGraphicFramePr>
        <p:xfrm>
          <a:off x="686665" y="1085695"/>
          <a:ext cx="3463638" cy="2081220"/>
        </p:xfrm>
        <a:graphic>
          <a:graphicData uri="http://schemas.openxmlformats.org/drawingml/2006/table">
            <a:tbl>
              <a:tblPr/>
              <a:tblGrid>
                <a:gridCol w="577273">
                  <a:extLst>
                    <a:ext uri="{9D8B030D-6E8A-4147-A177-3AD203B41FA5}">
                      <a16:colId xmlns:a16="http://schemas.microsoft.com/office/drawing/2014/main" val="264080601"/>
                    </a:ext>
                  </a:extLst>
                </a:gridCol>
                <a:gridCol w="577273">
                  <a:extLst>
                    <a:ext uri="{9D8B030D-6E8A-4147-A177-3AD203B41FA5}">
                      <a16:colId xmlns:a16="http://schemas.microsoft.com/office/drawing/2014/main" val="174588324"/>
                    </a:ext>
                  </a:extLst>
                </a:gridCol>
                <a:gridCol w="577273">
                  <a:extLst>
                    <a:ext uri="{9D8B030D-6E8A-4147-A177-3AD203B41FA5}">
                      <a16:colId xmlns:a16="http://schemas.microsoft.com/office/drawing/2014/main" val="1860984592"/>
                    </a:ext>
                  </a:extLst>
                </a:gridCol>
                <a:gridCol w="577273">
                  <a:extLst>
                    <a:ext uri="{9D8B030D-6E8A-4147-A177-3AD203B41FA5}">
                      <a16:colId xmlns:a16="http://schemas.microsoft.com/office/drawing/2014/main" val="1429013585"/>
                    </a:ext>
                  </a:extLst>
                </a:gridCol>
                <a:gridCol w="577273">
                  <a:extLst>
                    <a:ext uri="{9D8B030D-6E8A-4147-A177-3AD203B41FA5}">
                      <a16:colId xmlns:a16="http://schemas.microsoft.com/office/drawing/2014/main" val="1634423630"/>
                    </a:ext>
                  </a:extLst>
                </a:gridCol>
                <a:gridCol w="577273">
                  <a:extLst>
                    <a:ext uri="{9D8B030D-6E8A-4147-A177-3AD203B41FA5}">
                      <a16:colId xmlns:a16="http://schemas.microsoft.com/office/drawing/2014/main" val="3923433820"/>
                    </a:ext>
                  </a:extLst>
                </a:gridCol>
              </a:tblGrid>
              <a:tr h="3468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it-IT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496534"/>
                  </a:ext>
                </a:extLst>
              </a:tr>
              <a:tr h="3468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A</a:t>
                      </a:r>
                      <a:endParaRPr lang="it-IT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766957"/>
                  </a:ext>
                </a:extLst>
              </a:tr>
              <a:tr h="3468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B</a:t>
                      </a:r>
                      <a:endParaRPr lang="it-IT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490613"/>
                  </a:ext>
                </a:extLst>
              </a:tr>
              <a:tr h="3468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C</a:t>
                      </a:r>
                      <a:endParaRPr lang="it-IT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1611"/>
                  </a:ext>
                </a:extLst>
              </a:tr>
              <a:tr h="3468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D</a:t>
                      </a:r>
                      <a:endParaRPr lang="it-IT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307376"/>
                  </a:ext>
                </a:extLst>
              </a:tr>
              <a:tr h="3468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E</a:t>
                      </a:r>
                      <a:endParaRPr lang="it-IT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096415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E06AC6-FCB0-BC38-7B1F-3572A1E6F603}"/>
              </a:ext>
            </a:extLst>
          </p:cNvPr>
          <p:cNvSpPr txBox="1"/>
          <p:nvPr/>
        </p:nvSpPr>
        <p:spPr>
          <a:xfrm>
            <a:off x="493567" y="687850"/>
            <a:ext cx="4244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Tabella (simmetrica) delle distanze tra 5 città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B37ABF2-4954-9E9F-7C29-DB478A34B73F}"/>
                  </a:ext>
                </a:extLst>
              </p:cNvPr>
              <p:cNvSpPr txBox="1"/>
              <p:nvPr/>
            </p:nvSpPr>
            <p:spPr>
              <a:xfrm>
                <a:off x="585720" y="3564082"/>
                <a:ext cx="8090323" cy="2901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Soluzione iniziale (s₀)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Percorso iniziale (casuale):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 → B → C → D → E → A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Calcolo della distanza totale: (A–B) + (B–C) + (C–D) + (D–E) + (E–A) = 2 + 6 + 8 + 6 + 7 =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29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Costo iniziale: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f(s₀) = 29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Generazione di un vicino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Operatore: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scambio di due città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nel percorso (swap).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Nuovo percorso s₁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= A → C → B → D → E → A</a:t>
                </a:r>
                <a:b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</a:b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Calcolo: (A–C) + (C–B) + (B–D) + (D–E) + (E–A) = 9 + 6 + 4 + 6 + 7 =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32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ΔE = 32 − 29 = +3 → </a:t>
                </a:r>
                <a:r>
                  <a:rPr lang="it-IT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soluzione peggiore</a:t>
                </a: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Decisione di accettazione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Si accetta la mossa con probabilità </a:t>
                </a:r>
                <a14:m>
                  <m:oMath xmlns:m="http://schemas.openxmlformats.org/officeDocument/2006/math"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l-GR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l-GR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l-GR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ar-AE" sz="1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97</m:t>
                    </m:r>
                    <m:r>
                      <a:rPr lang="it-I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Quasi certamente accettata (alta temperatura → alta esplorazione).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Nuova soluzione: </a:t>
                </a: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 = s₁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f(s₁) = 32.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B37ABF2-4954-9E9F-7C29-DB478A34B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20" y="3564082"/>
                <a:ext cx="8090323" cy="2901115"/>
              </a:xfrm>
              <a:prstGeom prst="rect">
                <a:avLst/>
              </a:prstGeom>
              <a:blipFill>
                <a:blip r:embed="rId3"/>
                <a:stretch>
                  <a:fillRect l="-75" t="-630" b="-12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429AC8C0-1FAE-4278-74D8-F79B7A830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785447"/>
              </p:ext>
            </p:extLst>
          </p:nvPr>
        </p:nvGraphicFramePr>
        <p:xfrm>
          <a:off x="5307125" y="1058648"/>
          <a:ext cx="4585020" cy="2081219"/>
        </p:xfrm>
        <a:graphic>
          <a:graphicData uri="http://schemas.openxmlformats.org/drawingml/2006/table">
            <a:tbl>
              <a:tblPr/>
              <a:tblGrid>
                <a:gridCol w="1166411">
                  <a:extLst>
                    <a:ext uri="{9D8B030D-6E8A-4147-A177-3AD203B41FA5}">
                      <a16:colId xmlns:a16="http://schemas.microsoft.com/office/drawing/2014/main" val="4092364991"/>
                    </a:ext>
                  </a:extLst>
                </a:gridCol>
                <a:gridCol w="2431473">
                  <a:extLst>
                    <a:ext uri="{9D8B030D-6E8A-4147-A177-3AD203B41FA5}">
                      <a16:colId xmlns:a16="http://schemas.microsoft.com/office/drawing/2014/main" val="4235589073"/>
                    </a:ext>
                  </a:extLst>
                </a:gridCol>
                <a:gridCol w="987136">
                  <a:extLst>
                    <a:ext uri="{9D8B030D-6E8A-4147-A177-3AD203B41FA5}">
                      <a16:colId xmlns:a16="http://schemas.microsoft.com/office/drawing/2014/main" val="2558136490"/>
                    </a:ext>
                  </a:extLst>
                </a:gridCol>
              </a:tblGrid>
              <a:tr h="3619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Parametro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Significato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Valore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628486"/>
                  </a:ext>
                </a:extLst>
              </a:tr>
              <a:tr h="3619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T₀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Temperatura iniziale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24019"/>
                  </a:ext>
                </a:extLst>
              </a:tr>
              <a:tr h="3619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α</a:t>
                      </a:r>
                      <a:endParaRPr lang="el-G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Fattore di raffreddamento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0.8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61219"/>
                  </a:ext>
                </a:extLst>
              </a:tr>
              <a:tr h="633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k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Numero di iterazioni per temperatura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570367"/>
                  </a:ext>
                </a:extLst>
              </a:tr>
              <a:tr h="3619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Stop</a:t>
                      </a: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ierstadt" panose="020B0004020202020204" pitchFamily="34" charset="0"/>
                        </a:rPr>
                        <a:t>Quando T &lt;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it-IT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415219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1860FA-09C2-33DF-504C-520CDC75D007}"/>
              </a:ext>
            </a:extLst>
          </p:cNvPr>
          <p:cNvSpPr txBox="1"/>
          <p:nvPr/>
        </p:nvSpPr>
        <p:spPr>
          <a:xfrm>
            <a:off x="5387687" y="687850"/>
            <a:ext cx="6099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Parametri dell’algoritmo</a:t>
            </a:r>
          </a:p>
        </p:txBody>
      </p:sp>
    </p:spTree>
    <p:extLst>
      <p:ext uri="{BB962C8B-B14F-4D97-AF65-F5344CB8AC3E}">
        <p14:creationId xmlns:p14="http://schemas.microsoft.com/office/powerpoint/2010/main" val="465379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19700</TotalTime>
  <Words>4824</Words>
  <Application>Microsoft Office PowerPoint</Application>
  <PresentationFormat>Widescreen</PresentationFormat>
  <Paragraphs>507</Paragraphs>
  <Slides>34</Slides>
  <Notes>34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Bierstadt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 Crespi</dc:creator>
  <cp:lastModifiedBy>Carolina Crespi</cp:lastModifiedBy>
  <cp:revision>105</cp:revision>
  <dcterms:created xsi:type="dcterms:W3CDTF">2025-04-08T11:45:57Z</dcterms:created>
  <dcterms:modified xsi:type="dcterms:W3CDTF">2025-11-04T12:05:26Z</dcterms:modified>
</cp:coreProperties>
</file>