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758" r:id="rId2"/>
    <p:sldId id="777" r:id="rId3"/>
    <p:sldId id="761" r:id="rId4"/>
    <p:sldId id="762" r:id="rId5"/>
    <p:sldId id="763" r:id="rId6"/>
    <p:sldId id="766" r:id="rId7"/>
    <p:sldId id="750" r:id="rId8"/>
    <p:sldId id="767" r:id="rId9"/>
    <p:sldId id="775" r:id="rId10"/>
    <p:sldId id="776" r:id="rId11"/>
    <p:sldId id="778" r:id="rId12"/>
    <p:sldId id="789" r:id="rId13"/>
    <p:sldId id="781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F8CBAD"/>
    <a:srgbClr val="000000"/>
    <a:srgbClr val="512373"/>
    <a:srgbClr val="70AD47"/>
    <a:srgbClr val="A0C80E"/>
    <a:srgbClr val="C7F030"/>
    <a:srgbClr val="FF3300"/>
    <a:srgbClr val="A9D30F"/>
    <a:srgbClr val="29D7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ile chi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0013" autoAdjust="0"/>
  </p:normalViewPr>
  <p:slideViewPr>
    <p:cSldViewPr snapToGrid="0">
      <p:cViewPr varScale="1">
        <p:scale>
          <a:sx n="92" d="100"/>
          <a:sy n="92" d="100"/>
        </p:scale>
        <p:origin x="13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5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AC938B-4DAC-4631-883A-F6637C121EE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88A12DE-E9AE-4A5F-8A7B-FB31F406A9AC}">
      <dgm:prSet/>
      <dgm:spPr>
        <a:solidFill>
          <a:schemeClr val="bg1"/>
        </a:solidFill>
        <a:ln>
          <a:solidFill>
            <a:srgbClr val="7030A0"/>
          </a:solidFill>
        </a:ln>
      </dgm:spPr>
      <dgm:t>
        <a:bodyPr/>
        <a:lstStyle/>
        <a:p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Generational Replacement</a:t>
          </a:r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AA8D6E73-74BE-449C-8DBF-2C1251F1328F}" type="parTrans" cxnId="{C4DEFC97-8795-4112-9D59-E794CBF5BBEF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6F850F42-F445-400C-BE3F-6F3567D51498}" type="sibTrans" cxnId="{C4DEFC97-8795-4112-9D59-E794CBF5BBEF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9DC2187A-BFA3-49E2-96BD-C3BFD0FC363A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Tutta la popolazione dei genitori viene sostituita dai figli.</a:t>
          </a:r>
        </a:p>
      </dgm:t>
    </dgm:pt>
    <dgm:pt modelId="{2540295B-F122-4E4E-B38E-4E9737E7DA52}" type="parTrans" cxnId="{BA2BD7D8-1CB2-4FDF-9256-5D32ECEF8495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A7A1D97-6817-4924-8BD2-9842296B14C3}" type="sibTrans" cxnId="{BA2BD7D8-1CB2-4FDF-9256-5D32ECEF8495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4DF31CD-1B74-4AE9-8AF1-51BA206C3BE9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Nessun individuo “vecchio” sopravvive.</a:t>
          </a:r>
        </a:p>
      </dgm:t>
    </dgm:pt>
    <dgm:pt modelId="{EF9FA24B-6F29-49D6-961F-036DE8252E28}" type="parTrans" cxnId="{A2D4A3CA-9B98-4E38-8C12-4DFE4CF1BDEF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7981B6DD-72ED-4BED-BC1E-A7D85D2E1511}" type="sibTrans" cxnId="{A2D4A3CA-9B98-4E38-8C12-4DFE4CF1BDEF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9B2DDFF2-A665-4025-9E61-2EAA958045E0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r>
            <a:rPr lang="it-IT" i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Esempio: 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Popolazione (10 individui) → tutti rimpiazzati dai 10 nuovi offspring generati.</a:t>
          </a:r>
        </a:p>
      </dgm:t>
    </dgm:pt>
    <dgm:pt modelId="{375391FB-7C58-4B9B-98B7-B2EA11865562}" type="parTrans" cxnId="{DEE21A93-E51C-48D5-B379-8A9011AA672B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1A619C95-E568-41C2-B03E-6DD666FC2D14}" type="sibTrans" cxnId="{DEE21A93-E51C-48D5-B379-8A9011AA672B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A1826D11-CC4A-41E2-BA21-956D376D1BF8}">
      <dgm:prSet/>
      <dgm:spPr>
        <a:solidFill>
          <a:schemeClr val="bg1"/>
        </a:solidFill>
        <a:ln>
          <a:solidFill>
            <a:srgbClr val="7030A0"/>
          </a:solidFill>
        </a:ln>
      </dgm:spPr>
      <dgm:t>
        <a:bodyPr/>
        <a:lstStyle/>
        <a:p>
          <a:r>
            <a: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Steady-State </a:t>
          </a:r>
          <a:r>
            <a:rPr lang="it-IT" b="1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Replacement</a:t>
          </a:r>
          <a:endParaRPr lang="it-IT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B4244EEF-EC61-4E9E-B3F2-BF4D57487012}" type="parTrans" cxnId="{7467800E-81D0-4E4A-9306-AF0255428976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80C75F0A-953C-4ECD-B843-95C3F2D45702}" type="sibTrans" cxnId="{7467800E-81D0-4E4A-9306-AF0255428976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6F2E1EF4-1544-46B1-9D46-84B15BAB3276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A ogni iterazione viene generato </a:t>
          </a:r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un solo offspring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.</a:t>
          </a:r>
        </a:p>
      </dgm:t>
    </dgm:pt>
    <dgm:pt modelId="{5935C3A1-E201-432F-8AFE-055A3CA28ECC}" type="parTrans" cxnId="{46A2383D-B56A-469B-8338-B4700439FD96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181A86C8-5325-448F-B51E-F73C1E0A11E2}" type="sibTrans" cxnId="{46A2383D-B56A-469B-8338-B4700439FD96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0FE1474B-022E-424F-A041-254746AFED6B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Questo sostituisce, ad esempio, </a:t>
          </a:r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il peggior individuo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della popolazione.</a:t>
          </a:r>
        </a:p>
      </dgm:t>
    </dgm:pt>
    <dgm:pt modelId="{4DFEB278-4807-4843-BAA0-E873EAFA17AF}" type="parTrans" cxnId="{238C6C5A-BC73-402C-8212-6F8642D39430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829E0149-66EC-4FAA-AC55-768956E66C10}" type="sibTrans" cxnId="{238C6C5A-BC73-402C-8212-6F8642D39430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6DE2F11-FC34-416C-BE95-3ADD0AA6F5E8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r>
            <a:rPr lang="it-IT" i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Esempio: 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Nuovo individuo con fitness 92 → rimpiazza quello con fitness 60.</a:t>
          </a:r>
        </a:p>
      </dgm:t>
    </dgm:pt>
    <dgm:pt modelId="{91323B0B-42FD-4236-9E5A-002C8E9D218A}" type="parTrans" cxnId="{EA1825E5-E761-495C-BD94-51AEB430A1D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2DA8124B-5B77-420D-9919-85649E98B492}" type="sibTrans" cxnId="{EA1825E5-E761-495C-BD94-51AEB430A1DA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76816F09-CC5B-4F77-BFFD-0572AA009DAD}">
      <dgm:prSet/>
      <dgm:spPr>
        <a:solidFill>
          <a:schemeClr val="bg1"/>
        </a:solidFill>
        <a:ln>
          <a:solidFill>
            <a:srgbClr val="7030A0"/>
          </a:solidFill>
        </a:ln>
      </dgm:spPr>
      <dgm:t>
        <a:bodyPr/>
        <a:lstStyle/>
        <a:p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Elitism</a:t>
          </a:r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977BE045-5CD4-4487-8F02-404FBF45BB2A}" type="parTrans" cxnId="{E5D93986-375C-4512-969D-2925036294AD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9DF01642-A5B8-4EA4-859E-E0372545AC21}" type="sibTrans" cxnId="{E5D93986-375C-4512-969D-2925036294AD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EC316D76-5DFA-458F-A8FF-5074395BDC7B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 </a:t>
          </a:r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migliori individui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(genitori o figli) vengono </a:t>
          </a:r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sempre mantenuti (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rischio di </a:t>
          </a:r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convergenza prematura)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.</a:t>
          </a:r>
        </a:p>
      </dgm:t>
    </dgm:pt>
    <dgm:pt modelId="{E8BCE4A7-7B27-4A16-B6AF-D52E13358F1A}" type="parTrans" cxnId="{176151AF-1402-4A15-B1C6-9F7BBBEA7CDF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7E3E41F7-6447-447F-B04E-875A8F980FDF}" type="sibTrans" cxnId="{176151AF-1402-4A15-B1C6-9F7BBBEA7CDF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BFDA95A3-9588-4A36-AA0A-BBA1C4D9A4C9}">
      <dgm:prSet/>
      <dgm:spPr>
        <a:solidFill>
          <a:schemeClr val="bg1"/>
        </a:solidFill>
        <a:ln>
          <a:solidFill>
            <a:srgbClr val="7030A0"/>
          </a:solidFill>
        </a:ln>
      </dgm:spPr>
      <dgm:t>
        <a:bodyPr/>
        <a:lstStyle/>
        <a:p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Strategie intermedie</a:t>
          </a:r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3C876D0E-04EE-401D-8704-FE6A43954CF6}" type="parTrans" cxnId="{A905F8A3-3722-4401-AEB7-5A4FDEDEC159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023BC975-D504-424C-952E-DC220D232097}" type="sibTrans" cxnId="{A905F8A3-3722-4401-AEB7-5A4FDEDEC159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BE4075B8-31FF-493B-90E3-3899B94341A5}">
      <dgm:prSet/>
      <dgm:spPr>
        <a:noFill/>
        <a:ln>
          <a:solidFill>
            <a:srgbClr val="7030A0">
              <a:alpha val="90000"/>
            </a:srgbClr>
          </a:solidFill>
        </a:ln>
      </dgm:spPr>
      <dgm:t>
        <a:bodyPr/>
        <a:lstStyle/>
        <a:p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Tra i due estremi (</a:t>
          </a:r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generational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e </a:t>
          </a:r>
          <a:r>
            <a:rPr lang="it-IT" b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steady-state</a:t>
          </a:r>
          <a:r>
            <a:rPr lang="it-IT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) si considera una strategia per cui si sostituisce solo una parte λ degli individui (1 &lt; λ &lt; μ).</a:t>
          </a:r>
        </a:p>
      </dgm:t>
    </dgm:pt>
    <dgm:pt modelId="{4B1C2B64-0CF7-4E41-8315-8CDFB5C506DF}" type="parTrans" cxnId="{F17F75C1-2442-426A-9171-C8D1B08DB8DB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5F6D455D-16D3-4AB2-A0A4-D7011E8F1ED2}" type="sibTrans" cxnId="{F17F75C1-2442-426A-9171-C8D1B08DB8DB}">
      <dgm:prSet/>
      <dgm:spPr/>
      <dgm:t>
        <a:bodyPr/>
        <a:lstStyle/>
        <a:p>
          <a:endParaRPr lang="it-IT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gm:t>
    </dgm:pt>
    <dgm:pt modelId="{F15B6CDA-C49B-4945-8CE9-B619ABB97893}" type="pres">
      <dgm:prSet presAssocID="{3CAC938B-4DAC-4631-883A-F6637C121EE8}" presName="Name0" presStyleCnt="0">
        <dgm:presLayoutVars>
          <dgm:dir/>
          <dgm:animLvl val="lvl"/>
          <dgm:resizeHandles val="exact"/>
        </dgm:presLayoutVars>
      </dgm:prSet>
      <dgm:spPr/>
    </dgm:pt>
    <dgm:pt modelId="{80A378B0-BB28-4C10-95F8-A1AC9D3953F4}" type="pres">
      <dgm:prSet presAssocID="{388A12DE-E9AE-4A5F-8A7B-FB31F406A9AC}" presName="composite" presStyleCnt="0"/>
      <dgm:spPr/>
    </dgm:pt>
    <dgm:pt modelId="{2C84EC42-3394-4F76-A8B6-0223A7677417}" type="pres">
      <dgm:prSet presAssocID="{388A12DE-E9AE-4A5F-8A7B-FB31F406A9AC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AE0A6A06-0084-48BF-9B07-A0AE4019DFBF}" type="pres">
      <dgm:prSet presAssocID="{388A12DE-E9AE-4A5F-8A7B-FB31F406A9AC}" presName="desTx" presStyleLbl="alignAccFollowNode1" presStyleIdx="0" presStyleCnt="4">
        <dgm:presLayoutVars>
          <dgm:bulletEnabled val="1"/>
        </dgm:presLayoutVars>
      </dgm:prSet>
      <dgm:spPr/>
    </dgm:pt>
    <dgm:pt modelId="{BC967304-83CD-422F-8A45-E0A66FF37982}" type="pres">
      <dgm:prSet presAssocID="{6F850F42-F445-400C-BE3F-6F3567D51498}" presName="space" presStyleCnt="0"/>
      <dgm:spPr/>
    </dgm:pt>
    <dgm:pt modelId="{C9369A59-F95D-44B0-BB26-0AD296DF4F97}" type="pres">
      <dgm:prSet presAssocID="{A1826D11-CC4A-41E2-BA21-956D376D1BF8}" presName="composite" presStyleCnt="0"/>
      <dgm:spPr/>
    </dgm:pt>
    <dgm:pt modelId="{94BDF0E5-C521-4106-8BE4-1C2500CC69E4}" type="pres">
      <dgm:prSet presAssocID="{A1826D11-CC4A-41E2-BA21-956D376D1BF8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B018E5E1-8917-4D31-88E5-7EE8EE1473DC}" type="pres">
      <dgm:prSet presAssocID="{A1826D11-CC4A-41E2-BA21-956D376D1BF8}" presName="desTx" presStyleLbl="alignAccFollowNode1" presStyleIdx="1" presStyleCnt="4">
        <dgm:presLayoutVars>
          <dgm:bulletEnabled val="1"/>
        </dgm:presLayoutVars>
      </dgm:prSet>
      <dgm:spPr/>
    </dgm:pt>
    <dgm:pt modelId="{F9C500DF-4CBE-468F-A8C3-735B1C8C6550}" type="pres">
      <dgm:prSet presAssocID="{80C75F0A-953C-4ECD-B843-95C3F2D45702}" presName="space" presStyleCnt="0"/>
      <dgm:spPr/>
    </dgm:pt>
    <dgm:pt modelId="{C6AC4F9B-8B10-49E0-8CD9-F969161897C7}" type="pres">
      <dgm:prSet presAssocID="{76816F09-CC5B-4F77-BFFD-0572AA009DAD}" presName="composite" presStyleCnt="0"/>
      <dgm:spPr/>
    </dgm:pt>
    <dgm:pt modelId="{C1A3A719-DBCC-4E27-BBD9-19E566FAC147}" type="pres">
      <dgm:prSet presAssocID="{76816F09-CC5B-4F77-BFFD-0572AA009DAD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2025A319-4BAD-47DE-B0F9-8ECA8C84AEC9}" type="pres">
      <dgm:prSet presAssocID="{76816F09-CC5B-4F77-BFFD-0572AA009DAD}" presName="desTx" presStyleLbl="alignAccFollowNode1" presStyleIdx="2" presStyleCnt="4">
        <dgm:presLayoutVars>
          <dgm:bulletEnabled val="1"/>
        </dgm:presLayoutVars>
      </dgm:prSet>
      <dgm:spPr/>
    </dgm:pt>
    <dgm:pt modelId="{3CD20A18-0EA3-43AF-8C7D-E8618F93BC5A}" type="pres">
      <dgm:prSet presAssocID="{9DF01642-A5B8-4EA4-859E-E0372545AC21}" presName="space" presStyleCnt="0"/>
      <dgm:spPr/>
    </dgm:pt>
    <dgm:pt modelId="{F1794B96-65D1-4F5B-823C-55263D711AB6}" type="pres">
      <dgm:prSet presAssocID="{BFDA95A3-9588-4A36-AA0A-BBA1C4D9A4C9}" presName="composite" presStyleCnt="0"/>
      <dgm:spPr/>
    </dgm:pt>
    <dgm:pt modelId="{7B8DA132-0F56-49DC-A38B-6A8016368533}" type="pres">
      <dgm:prSet presAssocID="{BFDA95A3-9588-4A36-AA0A-BBA1C4D9A4C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367996D2-E133-46CA-95BB-4E5F3B2C126E}" type="pres">
      <dgm:prSet presAssocID="{BFDA95A3-9588-4A36-AA0A-BBA1C4D9A4C9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7467800E-81D0-4E4A-9306-AF0255428976}" srcId="{3CAC938B-4DAC-4631-883A-F6637C121EE8}" destId="{A1826D11-CC4A-41E2-BA21-956D376D1BF8}" srcOrd="1" destOrd="0" parTransId="{B4244EEF-EC61-4E9E-B3F2-BF4D57487012}" sibTransId="{80C75F0A-953C-4ECD-B843-95C3F2D45702}"/>
    <dgm:cxn modelId="{C4D0A20E-5E9C-4DC7-8FA4-476352B698D6}" type="presOf" srcId="{76816F09-CC5B-4F77-BFFD-0572AA009DAD}" destId="{C1A3A719-DBCC-4E27-BBD9-19E566FAC147}" srcOrd="0" destOrd="0" presId="urn:microsoft.com/office/officeart/2005/8/layout/hList1"/>
    <dgm:cxn modelId="{4C6A271B-1ACA-4316-9F42-A2516F93A8D9}" type="presOf" srcId="{3CAC938B-4DAC-4631-883A-F6637C121EE8}" destId="{F15B6CDA-C49B-4945-8CE9-B619ABB97893}" srcOrd="0" destOrd="0" presId="urn:microsoft.com/office/officeart/2005/8/layout/hList1"/>
    <dgm:cxn modelId="{E8BE4A1B-4A18-45BB-BE20-EA7C24822FF5}" type="presOf" srcId="{9B2DDFF2-A665-4025-9E61-2EAA958045E0}" destId="{AE0A6A06-0084-48BF-9B07-A0AE4019DFBF}" srcOrd="0" destOrd="2" presId="urn:microsoft.com/office/officeart/2005/8/layout/hList1"/>
    <dgm:cxn modelId="{78FCCE2C-3EFD-4915-988A-01B1F69A2DE1}" type="presOf" srcId="{34DF31CD-1B74-4AE9-8AF1-51BA206C3BE9}" destId="{AE0A6A06-0084-48BF-9B07-A0AE4019DFBF}" srcOrd="0" destOrd="1" presId="urn:microsoft.com/office/officeart/2005/8/layout/hList1"/>
    <dgm:cxn modelId="{8D466433-591E-482C-8D78-3B8D092D8BB6}" type="presOf" srcId="{0FE1474B-022E-424F-A041-254746AFED6B}" destId="{B018E5E1-8917-4D31-88E5-7EE8EE1473DC}" srcOrd="0" destOrd="1" presId="urn:microsoft.com/office/officeart/2005/8/layout/hList1"/>
    <dgm:cxn modelId="{9580BB38-392F-427F-9942-099E7A6B566F}" type="presOf" srcId="{9DC2187A-BFA3-49E2-96BD-C3BFD0FC363A}" destId="{AE0A6A06-0084-48BF-9B07-A0AE4019DFBF}" srcOrd="0" destOrd="0" presId="urn:microsoft.com/office/officeart/2005/8/layout/hList1"/>
    <dgm:cxn modelId="{46A2383D-B56A-469B-8338-B4700439FD96}" srcId="{A1826D11-CC4A-41E2-BA21-956D376D1BF8}" destId="{6F2E1EF4-1544-46B1-9D46-84B15BAB3276}" srcOrd="0" destOrd="0" parTransId="{5935C3A1-E201-432F-8AFE-055A3CA28ECC}" sibTransId="{181A86C8-5325-448F-B51E-F73C1E0A11E2}"/>
    <dgm:cxn modelId="{53BC0862-C42C-40B9-90C8-B9309F50DAF4}" type="presOf" srcId="{388A12DE-E9AE-4A5F-8A7B-FB31F406A9AC}" destId="{2C84EC42-3394-4F76-A8B6-0223A7677417}" srcOrd="0" destOrd="0" presId="urn:microsoft.com/office/officeart/2005/8/layout/hList1"/>
    <dgm:cxn modelId="{35FC0250-A7FB-4194-A562-ED13DBA50DA8}" type="presOf" srcId="{BFDA95A3-9588-4A36-AA0A-BBA1C4D9A4C9}" destId="{7B8DA132-0F56-49DC-A38B-6A8016368533}" srcOrd="0" destOrd="0" presId="urn:microsoft.com/office/officeart/2005/8/layout/hList1"/>
    <dgm:cxn modelId="{238C6C5A-BC73-402C-8212-6F8642D39430}" srcId="{A1826D11-CC4A-41E2-BA21-956D376D1BF8}" destId="{0FE1474B-022E-424F-A041-254746AFED6B}" srcOrd="1" destOrd="0" parTransId="{4DFEB278-4807-4843-BAA0-E873EAFA17AF}" sibTransId="{829E0149-66EC-4FAA-AC55-768956E66C10}"/>
    <dgm:cxn modelId="{E5D93986-375C-4512-969D-2925036294AD}" srcId="{3CAC938B-4DAC-4631-883A-F6637C121EE8}" destId="{76816F09-CC5B-4F77-BFFD-0572AA009DAD}" srcOrd="2" destOrd="0" parTransId="{977BE045-5CD4-4487-8F02-404FBF45BB2A}" sibTransId="{9DF01642-A5B8-4EA4-859E-E0372545AC21}"/>
    <dgm:cxn modelId="{DEE21A93-E51C-48D5-B379-8A9011AA672B}" srcId="{388A12DE-E9AE-4A5F-8A7B-FB31F406A9AC}" destId="{9B2DDFF2-A665-4025-9E61-2EAA958045E0}" srcOrd="2" destOrd="0" parTransId="{375391FB-7C58-4B9B-98B7-B2EA11865562}" sibTransId="{1A619C95-E568-41C2-B03E-6DD666FC2D14}"/>
    <dgm:cxn modelId="{3A0D0497-CB51-4B21-A07D-23049A82030D}" type="presOf" srcId="{A1826D11-CC4A-41E2-BA21-956D376D1BF8}" destId="{94BDF0E5-C521-4106-8BE4-1C2500CC69E4}" srcOrd="0" destOrd="0" presId="urn:microsoft.com/office/officeart/2005/8/layout/hList1"/>
    <dgm:cxn modelId="{C4DEFC97-8795-4112-9D59-E794CBF5BBEF}" srcId="{3CAC938B-4DAC-4631-883A-F6637C121EE8}" destId="{388A12DE-E9AE-4A5F-8A7B-FB31F406A9AC}" srcOrd="0" destOrd="0" parTransId="{AA8D6E73-74BE-449C-8DBF-2C1251F1328F}" sibTransId="{6F850F42-F445-400C-BE3F-6F3567D51498}"/>
    <dgm:cxn modelId="{D8F26E98-0B60-4171-BE34-7E3B50CEED62}" type="presOf" srcId="{36DE2F11-FC34-416C-BE95-3ADD0AA6F5E8}" destId="{B018E5E1-8917-4D31-88E5-7EE8EE1473DC}" srcOrd="0" destOrd="2" presId="urn:microsoft.com/office/officeart/2005/8/layout/hList1"/>
    <dgm:cxn modelId="{A905F8A3-3722-4401-AEB7-5A4FDEDEC159}" srcId="{3CAC938B-4DAC-4631-883A-F6637C121EE8}" destId="{BFDA95A3-9588-4A36-AA0A-BBA1C4D9A4C9}" srcOrd="3" destOrd="0" parTransId="{3C876D0E-04EE-401D-8704-FE6A43954CF6}" sibTransId="{023BC975-D504-424C-952E-DC220D232097}"/>
    <dgm:cxn modelId="{04F103A8-86AE-4D65-8C86-E8716818FF7A}" type="presOf" srcId="{BE4075B8-31FF-493B-90E3-3899B94341A5}" destId="{367996D2-E133-46CA-95BB-4E5F3B2C126E}" srcOrd="0" destOrd="0" presId="urn:microsoft.com/office/officeart/2005/8/layout/hList1"/>
    <dgm:cxn modelId="{176151AF-1402-4A15-B1C6-9F7BBBEA7CDF}" srcId="{76816F09-CC5B-4F77-BFFD-0572AA009DAD}" destId="{EC316D76-5DFA-458F-A8FF-5074395BDC7B}" srcOrd="0" destOrd="0" parTransId="{E8BCE4A7-7B27-4A16-B6AF-D52E13358F1A}" sibTransId="{7E3E41F7-6447-447F-B04E-875A8F980FDF}"/>
    <dgm:cxn modelId="{F17F75C1-2442-426A-9171-C8D1B08DB8DB}" srcId="{BFDA95A3-9588-4A36-AA0A-BBA1C4D9A4C9}" destId="{BE4075B8-31FF-493B-90E3-3899B94341A5}" srcOrd="0" destOrd="0" parTransId="{4B1C2B64-0CF7-4E41-8315-8CDFB5C506DF}" sibTransId="{5F6D455D-16D3-4AB2-A0A4-D7011E8F1ED2}"/>
    <dgm:cxn modelId="{A2D4A3CA-9B98-4E38-8C12-4DFE4CF1BDEF}" srcId="{388A12DE-E9AE-4A5F-8A7B-FB31F406A9AC}" destId="{34DF31CD-1B74-4AE9-8AF1-51BA206C3BE9}" srcOrd="1" destOrd="0" parTransId="{EF9FA24B-6F29-49D6-961F-036DE8252E28}" sibTransId="{7981B6DD-72ED-4BED-BC1E-A7D85D2E1511}"/>
    <dgm:cxn modelId="{BA2BD7D8-1CB2-4FDF-9256-5D32ECEF8495}" srcId="{388A12DE-E9AE-4A5F-8A7B-FB31F406A9AC}" destId="{9DC2187A-BFA3-49E2-96BD-C3BFD0FC363A}" srcOrd="0" destOrd="0" parTransId="{2540295B-F122-4E4E-B38E-4E9737E7DA52}" sibTransId="{3A7A1D97-6817-4924-8BD2-9842296B14C3}"/>
    <dgm:cxn modelId="{D1FA19E2-F389-4F74-9A82-C65449E7F37C}" type="presOf" srcId="{6F2E1EF4-1544-46B1-9D46-84B15BAB3276}" destId="{B018E5E1-8917-4D31-88E5-7EE8EE1473DC}" srcOrd="0" destOrd="0" presId="urn:microsoft.com/office/officeart/2005/8/layout/hList1"/>
    <dgm:cxn modelId="{EA1825E5-E761-495C-BD94-51AEB430A1DA}" srcId="{A1826D11-CC4A-41E2-BA21-956D376D1BF8}" destId="{36DE2F11-FC34-416C-BE95-3ADD0AA6F5E8}" srcOrd="2" destOrd="0" parTransId="{91323B0B-42FD-4236-9E5A-002C8E9D218A}" sibTransId="{2DA8124B-5B77-420D-9919-85649E98B492}"/>
    <dgm:cxn modelId="{3134AAF4-E8FB-4F5D-B475-55F494EF5B0F}" type="presOf" srcId="{EC316D76-5DFA-458F-A8FF-5074395BDC7B}" destId="{2025A319-4BAD-47DE-B0F9-8ECA8C84AEC9}" srcOrd="0" destOrd="0" presId="urn:microsoft.com/office/officeart/2005/8/layout/hList1"/>
    <dgm:cxn modelId="{67898CDC-07F2-4CAD-B3D3-2A3F8B2E5F7E}" type="presParOf" srcId="{F15B6CDA-C49B-4945-8CE9-B619ABB97893}" destId="{80A378B0-BB28-4C10-95F8-A1AC9D3953F4}" srcOrd="0" destOrd="0" presId="urn:microsoft.com/office/officeart/2005/8/layout/hList1"/>
    <dgm:cxn modelId="{86479939-83DB-41D8-B52E-6E8C2CBA425F}" type="presParOf" srcId="{80A378B0-BB28-4C10-95F8-A1AC9D3953F4}" destId="{2C84EC42-3394-4F76-A8B6-0223A7677417}" srcOrd="0" destOrd="0" presId="urn:microsoft.com/office/officeart/2005/8/layout/hList1"/>
    <dgm:cxn modelId="{A4BD582A-A938-4D65-90E2-B671B9040D91}" type="presParOf" srcId="{80A378B0-BB28-4C10-95F8-A1AC9D3953F4}" destId="{AE0A6A06-0084-48BF-9B07-A0AE4019DFBF}" srcOrd="1" destOrd="0" presId="urn:microsoft.com/office/officeart/2005/8/layout/hList1"/>
    <dgm:cxn modelId="{1CAC06FD-E94B-4B32-825D-7F0E6E3CE27E}" type="presParOf" srcId="{F15B6CDA-C49B-4945-8CE9-B619ABB97893}" destId="{BC967304-83CD-422F-8A45-E0A66FF37982}" srcOrd="1" destOrd="0" presId="urn:microsoft.com/office/officeart/2005/8/layout/hList1"/>
    <dgm:cxn modelId="{D7345E11-9956-444F-B2D4-C4FB4A356092}" type="presParOf" srcId="{F15B6CDA-C49B-4945-8CE9-B619ABB97893}" destId="{C9369A59-F95D-44B0-BB26-0AD296DF4F97}" srcOrd="2" destOrd="0" presId="urn:microsoft.com/office/officeart/2005/8/layout/hList1"/>
    <dgm:cxn modelId="{FEC96815-C8F6-4C81-BFE2-BB24369CE34B}" type="presParOf" srcId="{C9369A59-F95D-44B0-BB26-0AD296DF4F97}" destId="{94BDF0E5-C521-4106-8BE4-1C2500CC69E4}" srcOrd="0" destOrd="0" presId="urn:microsoft.com/office/officeart/2005/8/layout/hList1"/>
    <dgm:cxn modelId="{28643540-14C6-4031-8B79-D253A8E1E8AA}" type="presParOf" srcId="{C9369A59-F95D-44B0-BB26-0AD296DF4F97}" destId="{B018E5E1-8917-4D31-88E5-7EE8EE1473DC}" srcOrd="1" destOrd="0" presId="urn:microsoft.com/office/officeart/2005/8/layout/hList1"/>
    <dgm:cxn modelId="{43EF9B4E-E52F-4F08-97F1-22C67A490CA6}" type="presParOf" srcId="{F15B6CDA-C49B-4945-8CE9-B619ABB97893}" destId="{F9C500DF-4CBE-468F-A8C3-735B1C8C6550}" srcOrd="3" destOrd="0" presId="urn:microsoft.com/office/officeart/2005/8/layout/hList1"/>
    <dgm:cxn modelId="{19CC5714-6D76-4A1F-8A8F-802584434266}" type="presParOf" srcId="{F15B6CDA-C49B-4945-8CE9-B619ABB97893}" destId="{C6AC4F9B-8B10-49E0-8CD9-F969161897C7}" srcOrd="4" destOrd="0" presId="urn:microsoft.com/office/officeart/2005/8/layout/hList1"/>
    <dgm:cxn modelId="{85C301EA-1C80-4AAE-9A00-BB1E6BC6F1C9}" type="presParOf" srcId="{C6AC4F9B-8B10-49E0-8CD9-F969161897C7}" destId="{C1A3A719-DBCC-4E27-BBD9-19E566FAC147}" srcOrd="0" destOrd="0" presId="urn:microsoft.com/office/officeart/2005/8/layout/hList1"/>
    <dgm:cxn modelId="{A813BDA0-33D4-4D5F-8F11-F4322E76A31E}" type="presParOf" srcId="{C6AC4F9B-8B10-49E0-8CD9-F969161897C7}" destId="{2025A319-4BAD-47DE-B0F9-8ECA8C84AEC9}" srcOrd="1" destOrd="0" presId="urn:microsoft.com/office/officeart/2005/8/layout/hList1"/>
    <dgm:cxn modelId="{FBE04F76-22B6-4976-9889-62B7B80E0C37}" type="presParOf" srcId="{F15B6CDA-C49B-4945-8CE9-B619ABB97893}" destId="{3CD20A18-0EA3-43AF-8C7D-E8618F93BC5A}" srcOrd="5" destOrd="0" presId="urn:microsoft.com/office/officeart/2005/8/layout/hList1"/>
    <dgm:cxn modelId="{D61F67E6-B4E0-46E4-ABC1-528717ABCF58}" type="presParOf" srcId="{F15B6CDA-C49B-4945-8CE9-B619ABB97893}" destId="{F1794B96-65D1-4F5B-823C-55263D711AB6}" srcOrd="6" destOrd="0" presId="urn:microsoft.com/office/officeart/2005/8/layout/hList1"/>
    <dgm:cxn modelId="{A0FC910C-419C-43E1-88D3-1E9F335132A9}" type="presParOf" srcId="{F1794B96-65D1-4F5B-823C-55263D711AB6}" destId="{7B8DA132-0F56-49DC-A38B-6A8016368533}" srcOrd="0" destOrd="0" presId="urn:microsoft.com/office/officeart/2005/8/layout/hList1"/>
    <dgm:cxn modelId="{B60EB031-FBCD-421C-AB6A-E2E589B1DD65}" type="presParOf" srcId="{F1794B96-65D1-4F5B-823C-55263D711AB6}" destId="{367996D2-E133-46CA-95BB-4E5F3B2C126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84EC42-3394-4F76-A8B6-0223A7677417}">
      <dsp:nvSpPr>
        <dsp:cNvPr id="0" name=""/>
        <dsp:cNvSpPr/>
      </dsp:nvSpPr>
      <dsp:spPr>
        <a:xfrm>
          <a:off x="4172" y="76895"/>
          <a:ext cx="2508856" cy="618085"/>
        </a:xfrm>
        <a:prstGeom prst="rect">
          <a:avLst/>
        </a:prstGeom>
        <a:solidFill>
          <a:schemeClr val="bg1"/>
        </a:solidFill>
        <a:ln w="1905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Generational Replacement</a:t>
          </a:r>
          <a:endParaRPr lang="it-IT" sz="1700" kern="120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4172" y="76895"/>
        <a:ext cx="2508856" cy="618085"/>
      </dsp:txXfrm>
    </dsp:sp>
    <dsp:sp modelId="{AE0A6A06-0084-48BF-9B07-A0AE4019DFBF}">
      <dsp:nvSpPr>
        <dsp:cNvPr id="0" name=""/>
        <dsp:cNvSpPr/>
      </dsp:nvSpPr>
      <dsp:spPr>
        <a:xfrm>
          <a:off x="4172" y="694980"/>
          <a:ext cx="2508856" cy="2909271"/>
        </a:xfrm>
        <a:prstGeom prst="rect">
          <a:avLst/>
        </a:prstGeom>
        <a:noFill/>
        <a:ln w="19050" cap="flat" cmpd="sng" algn="ctr">
          <a:solidFill>
            <a:srgbClr val="7030A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Tutta la popolazione dei genitori viene sostituita dai figli.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Nessun individuo “vecchio” sopravvive.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i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Esempio: </a:t>
          </a: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Popolazione (10 individui) → tutti rimpiazzati dai 10 nuovi offspring generati.</a:t>
          </a:r>
        </a:p>
      </dsp:txBody>
      <dsp:txXfrm>
        <a:off x="4172" y="694980"/>
        <a:ext cx="2508856" cy="2909271"/>
      </dsp:txXfrm>
    </dsp:sp>
    <dsp:sp modelId="{94BDF0E5-C521-4106-8BE4-1C2500CC69E4}">
      <dsp:nvSpPr>
        <dsp:cNvPr id="0" name=""/>
        <dsp:cNvSpPr/>
      </dsp:nvSpPr>
      <dsp:spPr>
        <a:xfrm>
          <a:off x="2864268" y="76895"/>
          <a:ext cx="2508856" cy="618085"/>
        </a:xfrm>
        <a:prstGeom prst="rect">
          <a:avLst/>
        </a:prstGeom>
        <a:solidFill>
          <a:schemeClr val="bg1"/>
        </a:solidFill>
        <a:ln w="1905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b="1" kern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Steady-State </a:t>
          </a:r>
          <a:r>
            <a:rPr lang="it-IT" sz="1700" b="1" kern="1200" dirty="0" err="1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Replacement</a:t>
          </a:r>
          <a:endParaRPr lang="it-IT" sz="1700" kern="1200" dirty="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2864268" y="76895"/>
        <a:ext cx="2508856" cy="618085"/>
      </dsp:txXfrm>
    </dsp:sp>
    <dsp:sp modelId="{B018E5E1-8917-4D31-88E5-7EE8EE1473DC}">
      <dsp:nvSpPr>
        <dsp:cNvPr id="0" name=""/>
        <dsp:cNvSpPr/>
      </dsp:nvSpPr>
      <dsp:spPr>
        <a:xfrm>
          <a:off x="2864268" y="694980"/>
          <a:ext cx="2508856" cy="2909271"/>
        </a:xfrm>
        <a:prstGeom prst="rect">
          <a:avLst/>
        </a:prstGeom>
        <a:noFill/>
        <a:ln w="19050" cap="flat" cmpd="sng" algn="ctr">
          <a:solidFill>
            <a:srgbClr val="7030A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A ogni iterazione viene generato </a:t>
          </a:r>
          <a:r>
            <a:rPr lang="it-IT" sz="17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un solo offspring</a:t>
          </a: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Questo sostituisce, ad esempio, </a:t>
          </a:r>
          <a:r>
            <a:rPr lang="it-IT" sz="17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il peggior individuo</a:t>
          </a: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della popolazione.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i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Esempio: </a:t>
          </a: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Nuovo individuo con fitness 92 → rimpiazza quello con fitness 60.</a:t>
          </a:r>
        </a:p>
      </dsp:txBody>
      <dsp:txXfrm>
        <a:off x="2864268" y="694980"/>
        <a:ext cx="2508856" cy="2909271"/>
      </dsp:txXfrm>
    </dsp:sp>
    <dsp:sp modelId="{C1A3A719-DBCC-4E27-BBD9-19E566FAC147}">
      <dsp:nvSpPr>
        <dsp:cNvPr id="0" name=""/>
        <dsp:cNvSpPr/>
      </dsp:nvSpPr>
      <dsp:spPr>
        <a:xfrm>
          <a:off x="5724364" y="76895"/>
          <a:ext cx="2508856" cy="618085"/>
        </a:xfrm>
        <a:prstGeom prst="rect">
          <a:avLst/>
        </a:prstGeom>
        <a:solidFill>
          <a:schemeClr val="bg1"/>
        </a:solidFill>
        <a:ln w="1905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Elitism</a:t>
          </a:r>
          <a:endParaRPr lang="it-IT" sz="1700" kern="120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5724364" y="76895"/>
        <a:ext cx="2508856" cy="618085"/>
      </dsp:txXfrm>
    </dsp:sp>
    <dsp:sp modelId="{2025A319-4BAD-47DE-B0F9-8ECA8C84AEC9}">
      <dsp:nvSpPr>
        <dsp:cNvPr id="0" name=""/>
        <dsp:cNvSpPr/>
      </dsp:nvSpPr>
      <dsp:spPr>
        <a:xfrm>
          <a:off x="5724364" y="694980"/>
          <a:ext cx="2508856" cy="2909271"/>
        </a:xfrm>
        <a:prstGeom prst="rect">
          <a:avLst/>
        </a:prstGeom>
        <a:noFill/>
        <a:ln w="19050" cap="flat" cmpd="sng" algn="ctr">
          <a:solidFill>
            <a:srgbClr val="7030A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I </a:t>
          </a:r>
          <a:r>
            <a:rPr lang="it-IT" sz="17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migliori individui</a:t>
          </a: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(genitori o figli) vengono </a:t>
          </a:r>
          <a:r>
            <a:rPr lang="it-IT" sz="17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sempre mantenuti (</a:t>
          </a: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rischio di </a:t>
          </a:r>
          <a:r>
            <a:rPr lang="it-IT" sz="17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convergenza prematura)</a:t>
          </a: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.</a:t>
          </a:r>
        </a:p>
      </dsp:txBody>
      <dsp:txXfrm>
        <a:off x="5724364" y="694980"/>
        <a:ext cx="2508856" cy="2909271"/>
      </dsp:txXfrm>
    </dsp:sp>
    <dsp:sp modelId="{7B8DA132-0F56-49DC-A38B-6A8016368533}">
      <dsp:nvSpPr>
        <dsp:cNvPr id="0" name=""/>
        <dsp:cNvSpPr/>
      </dsp:nvSpPr>
      <dsp:spPr>
        <a:xfrm>
          <a:off x="8584461" y="76895"/>
          <a:ext cx="2508856" cy="618085"/>
        </a:xfrm>
        <a:prstGeom prst="rect">
          <a:avLst/>
        </a:prstGeom>
        <a:solidFill>
          <a:schemeClr val="bg1"/>
        </a:solidFill>
        <a:ln w="1905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7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Strategie intermedie</a:t>
          </a:r>
          <a:endParaRPr lang="it-IT" sz="1700" kern="1200">
            <a:solidFill>
              <a:schemeClr val="tx1">
                <a:lumMod val="75000"/>
                <a:lumOff val="25000"/>
              </a:schemeClr>
            </a:solidFill>
            <a:latin typeface="Bierstadt" panose="020B0004020202020204" pitchFamily="34" charset="0"/>
          </a:endParaRPr>
        </a:p>
      </dsp:txBody>
      <dsp:txXfrm>
        <a:off x="8584461" y="76895"/>
        <a:ext cx="2508856" cy="618085"/>
      </dsp:txXfrm>
    </dsp:sp>
    <dsp:sp modelId="{367996D2-E133-46CA-95BB-4E5F3B2C126E}">
      <dsp:nvSpPr>
        <dsp:cNvPr id="0" name=""/>
        <dsp:cNvSpPr/>
      </dsp:nvSpPr>
      <dsp:spPr>
        <a:xfrm>
          <a:off x="8584461" y="694980"/>
          <a:ext cx="2508856" cy="2909271"/>
        </a:xfrm>
        <a:prstGeom prst="rect">
          <a:avLst/>
        </a:prstGeom>
        <a:noFill/>
        <a:ln w="19050" cap="flat" cmpd="sng" algn="ctr">
          <a:solidFill>
            <a:srgbClr val="7030A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Tra i due estremi (</a:t>
          </a:r>
          <a:r>
            <a:rPr lang="it-IT" sz="17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generational</a:t>
          </a: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 e </a:t>
          </a:r>
          <a:r>
            <a:rPr lang="it-IT" sz="1700" b="1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steady-state</a:t>
          </a:r>
          <a:r>
            <a:rPr lang="it-IT" sz="1700" kern="120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rPr>
            <a:t>) si considera una strategia per cui si sostituisce solo una parte λ degli individui (1 &lt; λ &lt; μ).</a:t>
          </a:r>
        </a:p>
      </dsp:txBody>
      <dsp:txXfrm>
        <a:off x="8584461" y="694980"/>
        <a:ext cx="2508856" cy="2909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36BFC-1CD1-4BAC-A856-9302597A8118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C3246-0FFD-47DA-9AD7-F63B92F778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746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83F40-6007-BE2E-E0FA-CF93116AC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B086955-7A99-CAB8-AA69-A5324DEE19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30DA837-AE8E-231A-3590-6489E5CC76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5F7E839-DA30-B9A0-0359-1BC9CE4C2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7297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5F9B3-A829-DFFB-A118-C79AFB289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7814454-E9BE-E95B-4657-5719353DD4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A677381-0348-3A9E-26B5-77CA21FC1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F7992B6-483A-7210-4EB0-D6EE74728D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714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54751-E1D4-11A1-16C6-543A0AE53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D9CF532-FE07-417A-FF40-796CF01AD7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E47505C-4DEE-5B78-A0F3-E53AE62BC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5016269-8612-1B46-1B04-25AE6CBAF1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3770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92B56B-D71E-AA55-1762-AED43276F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EE6BB6C-711E-1D00-57BA-A2C7F208E4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03468F5-A38E-C667-1A66-A93A1A3809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6AA70F2-165C-33FC-D424-94CC042495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3488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0E45C-DEBD-5D6F-3F0A-64DE28883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D153EBD-F12A-79CA-2EA7-4FC4B4D679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2CF2688-63E9-D6FA-3006-E5D66B321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94C0E98-7F60-F58E-09AF-97E5D720B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9860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8ABA6-62F5-057F-524F-9C1D364DC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32839C0-A00D-05A1-8F8B-939CC9C3DF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84F1E47-43F6-172B-42B4-06D07710FE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7A23403-515D-F341-BFD4-613786AF9F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8856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899DB-DA0D-97D5-AD46-15788C00D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FDC78E9-5AE8-A878-FAA4-6B2049760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DA82EA1-AE91-8528-7235-65E1194139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44F57B8-DE2B-8259-C0E6-78165043F5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5846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07B32-6DAB-2585-8EFC-59B1DBBCA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A578DF5-F7B4-6B7C-A0F8-15012BC11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4738211-6ABB-9375-A745-C7A0E3226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19F5566-6747-4010-0734-1735DA3425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9355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1F709-9F9E-085D-9A2B-FF6192156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55385D8-A8E7-4EA1-FB44-FC6EB763E9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E0723F4A-E658-D556-5046-8BDA7518F1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6D15683-A40D-A891-03E0-920FD2FE1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279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8074D-39A6-38BE-BBA8-FB8F02CB0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E2E0C56-8C22-250B-EF47-092C567AC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40FA0A8-E223-4FD4-04CD-32F5A73C47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E3EBBB5-DAFD-B3B1-C2F4-F4866CCA0D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4259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8BF35-FF69-684B-9CE8-19BC30A85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938A874-288A-5A76-0AD1-A8B820A5CE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7A8EBB4-D5F0-5FF1-EAFC-1B6C401E2D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7F783F8-00D7-FE84-93D2-C78653A705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1283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8264D-D7ED-6664-ACAF-1A2187D22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8895CFC3-1847-C3E3-C4F1-22EF9C03E4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D91428F-1DC8-3B92-46EA-1A225ED65E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51190CF-60CB-819A-948F-6A410A2527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8309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0773C-1245-FC37-6C22-2D8278202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8ADE251-386A-637C-BA7C-533DA49BFD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5FC1B8A-DB2C-691B-10B2-232C3DC6BD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9FC845C-B57E-907B-F9A1-98B7B75527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BC3246-0FFD-47DA-9AD7-F63B92F77821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546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2F759C-F95B-16F9-C904-D2FD666A4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F4205AB-80D0-F1F5-6F48-5D02E2C36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21F148-E9D1-3DC7-1193-5AAD20FEB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88FE50C-8AA4-0415-BDED-B3EA5876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4449EB6-BBEC-E37C-B33D-AE4EBD9F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016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39B8BC-A246-EC73-E460-2D8590815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061C14-7E87-C3D7-2A66-22E38E363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74FBA9A-C242-13B0-3958-96933E598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0A395B-04FB-7B96-B771-9AD52EED4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C29D25-EA00-F335-E2B5-8DEA9ADE3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273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E3A746E-FADD-CB7D-2681-7DCA55CF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25BEF9-AE07-01AB-2D19-54F163C4C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CDF9C6A-EE7C-BD33-77D1-ADDD80B93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11BE8E-E6FD-BFD6-836C-0E7205E6A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724476-BC54-9FF3-6F5E-958D6E32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35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894CCE-503A-E325-805C-E14A29D7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70EC7F-0547-DECD-2D49-D52F685462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12F57AD-0F92-D576-201C-72D6AD7E5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6DFA3A7-6FE2-B607-C5DE-75ABAFFA1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373F64B-F7D7-E4E3-B983-26FC92C8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480D616-5F86-AA6B-8EED-07F8E0A0B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579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AE0FD8-056E-9305-6B44-182B34A7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F1120F9-48FF-C4FF-6042-7F5EF8D41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8AE0ADE-6FD2-61A8-8120-CB88174DC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024ECD5-DD68-2750-0171-36B1E7F9CB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6E0B477-4B37-E46C-64AB-77582F172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EB1570B-54F8-FBCC-BEFD-17B387590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A12CD39-2B6E-5EBD-3A72-344DDF1F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9F32959-7DD2-8154-B75A-5C048511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71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4EA267-7E99-0176-3E2D-633F842E2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AA6E4F5-DC47-D359-9B5E-D5F7CC5D7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25D28D1-295D-964A-2620-C4BC5BC10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3151BD7-78B9-6050-1D78-98C051CA9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6674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F73CA9CC-FCF4-D738-8795-87B1F9169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CB36B22-AC7E-D03D-E4B6-DA1EEC8E2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EB6D414-ABC7-34DB-0A83-0BD40705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352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360C47-A3EB-BBAA-CC2D-E91707C52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91B970F-FF82-E634-A057-FFE7EAB4E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E3B8992-85F3-2346-5BE8-6DF19C6ABA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0B981A8-4AF1-CBFE-E067-B623192A3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42C7AA6-DDCC-178D-CF3F-19C0EE61E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6D2622B-1ADC-6134-251B-B0DC0A50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8399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8E6331B-9785-1F34-FB82-5EBC86CF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56ADDF4-1E66-3E69-49F4-882A23EF4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9403086-719D-3A56-1B49-62D725C7D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792125-EDD6-C389-D9E8-471437B48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6F727AC-389F-AAB6-A265-C068BC82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1951A73-A3E4-FFAF-E276-70E10D50E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311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B825248-E10F-A42D-21FC-B8CECD49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8320F2E-FC46-3515-D7F6-D9C74F976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7E3AD2-8EA1-8D8B-3BFF-F4B9B281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22C824-A77D-40F1-D499-67CE0B71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C705D9-D396-D0F5-726D-A8232D2E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199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B95E8BA-C8A5-664C-92BA-DAF62E8BD1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632587-74CE-41F9-1A37-7810C2533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ECB0B5C-0C0D-32AB-85A7-47DD37453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5C269-EA6C-4496-AE55-2325F3DA306F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847984-734A-31B5-0751-92743E265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BADDFB-1F05-B1C2-CC19-68F3DEFBF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0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04961E3-8DFD-0791-82F7-364F7C35E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1E41EA5-CB6F-651C-A31D-8C30C4098A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2E0026-C77A-27EE-9F2E-41C16D21EA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F5C269-EA6C-4496-AE55-2325F3DA306F}" type="datetimeFigureOut">
              <a:rPr lang="it-IT" smtClean="0"/>
              <a:t>25/11/2025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D11E4E-6B1F-1AEF-711E-7C9E19D85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CB29395-84E1-63DF-C46C-F13A131BAF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C79639-3144-449C-83D2-66C77B8758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5715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1BC65-F2DE-3545-AC0C-7005697D9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C4203D0F-38FC-CA34-E339-0EBB171920A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Crossover per permutazioni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4DCDBFB-B37A-DAB2-EA9B-C83B511ABCCE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11C089E-4DB3-4D95-B550-FBB2CE5E4F6A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070F702-4B9D-0177-CBA9-85DD7D6A996A}"/>
              </a:ext>
            </a:extLst>
          </p:cNvPr>
          <p:cNvSpPr txBox="1"/>
          <p:nvPr/>
        </p:nvSpPr>
        <p:spPr>
          <a:xfrm>
            <a:off x="524741" y="690132"/>
            <a:ext cx="114455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crossover classici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(1-point, 2-point, n-point, </a:t>
            </a:r>
            <a:r>
              <a:rPr lang="it-IT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uniform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sono pensati per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rappresentazioni binarie o vettoriali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in cui i geni possono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ripetersi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liberamente.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Nei problemi di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permutazione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(come il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TSP)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elemento deve comparire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sola volta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la soluzione deve essere una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permutazione valida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9B060EF-8324-4544-4D3E-901F6D4CB712}"/>
              </a:ext>
            </a:extLst>
          </p:cNvPr>
          <p:cNvSpPr txBox="1"/>
          <p:nvPr/>
        </p:nvSpPr>
        <p:spPr>
          <a:xfrm>
            <a:off x="6746032" y="3674036"/>
            <a:ext cx="415403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❌ non sono permutazioni valide!</a:t>
            </a:r>
          </a:p>
        </p:txBody>
      </p:sp>
      <p:graphicFrame>
        <p:nvGraphicFramePr>
          <p:cNvPr id="18" name="Tabella 17">
            <a:extLst>
              <a:ext uri="{FF2B5EF4-FFF2-40B4-BE49-F238E27FC236}">
                <a16:creationId xmlns:a16="http://schemas.microsoft.com/office/drawing/2014/main" id="{78732A48-FC8B-7206-17F9-27BCC350CA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337830"/>
              </p:ext>
            </p:extLst>
          </p:nvPr>
        </p:nvGraphicFramePr>
        <p:xfrm>
          <a:off x="2683473" y="2631805"/>
          <a:ext cx="2200090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9" name="Tabella 18">
            <a:extLst>
              <a:ext uri="{FF2B5EF4-FFF2-40B4-BE49-F238E27FC236}">
                <a16:creationId xmlns:a16="http://schemas.microsoft.com/office/drawing/2014/main" id="{925A7CE2-C612-9B22-2328-E3C0526AE9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722467"/>
              </p:ext>
            </p:extLst>
          </p:nvPr>
        </p:nvGraphicFramePr>
        <p:xfrm>
          <a:off x="2683473" y="3226923"/>
          <a:ext cx="2200090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6D01AE2-7201-865F-FF7D-3B1810597B4F}"/>
              </a:ext>
            </a:extLst>
          </p:cNvPr>
          <p:cNvSpPr txBox="1"/>
          <p:nvPr/>
        </p:nvSpPr>
        <p:spPr>
          <a:xfrm>
            <a:off x="980409" y="2657862"/>
            <a:ext cx="11742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8BC088AF-3941-31FC-0417-CE7EBBC77E92}"/>
              </a:ext>
            </a:extLst>
          </p:cNvPr>
          <p:cNvSpPr txBox="1"/>
          <p:nvPr/>
        </p:nvSpPr>
        <p:spPr>
          <a:xfrm>
            <a:off x="980409" y="3151342"/>
            <a:ext cx="11798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D1766243-BEE7-7EFD-BDCB-8AEDF4EB39A5}"/>
              </a:ext>
            </a:extLst>
          </p:cNvPr>
          <p:cNvCxnSpPr>
            <a:cxnSpLocks/>
          </p:cNvCxnSpPr>
          <p:nvPr/>
        </p:nvCxnSpPr>
        <p:spPr>
          <a:xfrm>
            <a:off x="3558595" y="2523125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ella 22">
            <a:extLst>
              <a:ext uri="{FF2B5EF4-FFF2-40B4-BE49-F238E27FC236}">
                <a16:creationId xmlns:a16="http://schemas.microsoft.com/office/drawing/2014/main" id="{59EC6C29-D226-9FBF-1C5A-1F03796FB8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7612294"/>
              </p:ext>
            </p:extLst>
          </p:nvPr>
        </p:nvGraphicFramePr>
        <p:xfrm>
          <a:off x="8386889" y="2590768"/>
          <a:ext cx="2200090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24" name="Tabella 23">
            <a:extLst>
              <a:ext uri="{FF2B5EF4-FFF2-40B4-BE49-F238E27FC236}">
                <a16:creationId xmlns:a16="http://schemas.microsoft.com/office/drawing/2014/main" id="{559286F6-6BC6-891B-7B23-FB11628A93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967174"/>
              </p:ext>
            </p:extLst>
          </p:nvPr>
        </p:nvGraphicFramePr>
        <p:xfrm>
          <a:off x="8386889" y="3185886"/>
          <a:ext cx="2200090" cy="3693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40018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440018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369332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AA0ADF8A-1ED8-DBFB-51DD-276951771DE8}"/>
              </a:ext>
            </a:extLst>
          </p:cNvPr>
          <p:cNvSpPr txBox="1"/>
          <p:nvPr/>
        </p:nvSpPr>
        <p:spPr>
          <a:xfrm>
            <a:off x="6509778" y="2596896"/>
            <a:ext cx="1522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1</a:t>
            </a:r>
          </a:p>
        </p:txBody>
      </p: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418E4D39-7D78-8453-A228-ED573199766C}"/>
              </a:ext>
            </a:extLst>
          </p:cNvPr>
          <p:cNvCxnSpPr>
            <a:cxnSpLocks/>
          </p:cNvCxnSpPr>
          <p:nvPr/>
        </p:nvCxnSpPr>
        <p:spPr>
          <a:xfrm>
            <a:off x="9262011" y="2482088"/>
            <a:ext cx="0" cy="1220803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C56C037D-8F47-681E-C09E-7914C3C859D2}"/>
              </a:ext>
            </a:extLst>
          </p:cNvPr>
          <p:cNvSpPr txBox="1"/>
          <p:nvPr/>
        </p:nvSpPr>
        <p:spPr>
          <a:xfrm>
            <a:off x="6540895" y="3163264"/>
            <a:ext cx="1522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2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5E4E091B-9FBF-488A-4F73-D0B307815CE7}"/>
              </a:ext>
            </a:extLst>
          </p:cNvPr>
          <p:cNvSpPr txBox="1"/>
          <p:nvPr/>
        </p:nvSpPr>
        <p:spPr>
          <a:xfrm>
            <a:off x="683590" y="4690540"/>
            <a:ext cx="108248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 evitare la generazione di soluzioni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ammissibili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sono stati sviluppati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operatori di crossover specifici per permutazioni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che: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mantengono l’unicità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degli elementi;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preservano l’ordine relativo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o le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posizioni assolute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dei geni;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trasmettono correttamente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le caratteristiche dei genitori.</a:t>
            </a:r>
          </a:p>
        </p:txBody>
      </p:sp>
    </p:spTree>
    <p:extLst>
      <p:ext uri="{BB962C8B-B14F-4D97-AF65-F5344CB8AC3E}">
        <p14:creationId xmlns:p14="http://schemas.microsoft.com/office/powerpoint/2010/main" val="3540047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02594-C2ED-F485-F741-BE06E370D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EE14362-0904-FEB4-3268-CD80560E4C02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Order Crossover (OX)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61B7F50-61ED-7DC8-C1AA-BA99CDDA2DCC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82AEE84-E4FA-4F1F-BDD5-568668A2E767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0F59609-0B3F-68FC-42C5-FF38AD8035DC}"/>
              </a:ext>
            </a:extLst>
          </p:cNvPr>
          <p:cNvSpPr txBox="1"/>
          <p:nvPr/>
        </p:nvSpPr>
        <p:spPr>
          <a:xfrm>
            <a:off x="524741" y="690132"/>
            <a:ext cx="8642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Obiettivo: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mantenere l’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ordine relativo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delle città (importante nel TSP).</a:t>
            </a:r>
          </a:p>
        </p:txBody>
      </p:sp>
      <p:graphicFrame>
        <p:nvGraphicFramePr>
          <p:cNvPr id="18" name="Tabella 17">
            <a:extLst>
              <a:ext uri="{FF2B5EF4-FFF2-40B4-BE49-F238E27FC236}">
                <a16:creationId xmlns:a16="http://schemas.microsoft.com/office/drawing/2014/main" id="{69273D89-A3C0-A84F-FA90-52DD3E73FBF8}"/>
              </a:ext>
            </a:extLst>
          </p:cNvPr>
          <p:cNvGraphicFramePr>
            <a:graphicFrameLocks noGrp="1"/>
          </p:cNvGraphicFramePr>
          <p:nvPr/>
        </p:nvGraphicFramePr>
        <p:xfrm>
          <a:off x="1639901" y="1155105"/>
          <a:ext cx="171636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272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264689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9" name="Tabella 18">
            <a:extLst>
              <a:ext uri="{FF2B5EF4-FFF2-40B4-BE49-F238E27FC236}">
                <a16:creationId xmlns:a16="http://schemas.microsoft.com/office/drawing/2014/main" id="{43266DFA-5C76-8B09-93BB-9B44063C49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079701"/>
              </p:ext>
            </p:extLst>
          </p:nvPr>
        </p:nvGraphicFramePr>
        <p:xfrm>
          <a:off x="1639901" y="1556242"/>
          <a:ext cx="171636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272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264689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5A9850D-AF84-9955-14B1-4570AC8294C1}"/>
              </a:ext>
            </a:extLst>
          </p:cNvPr>
          <p:cNvSpPr txBox="1"/>
          <p:nvPr/>
        </p:nvSpPr>
        <p:spPr>
          <a:xfrm>
            <a:off x="645068" y="1113264"/>
            <a:ext cx="11742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5E1D4D25-AD27-9D4E-240D-3180A641F3E1}"/>
              </a:ext>
            </a:extLst>
          </p:cNvPr>
          <p:cNvSpPr txBox="1"/>
          <p:nvPr/>
        </p:nvSpPr>
        <p:spPr>
          <a:xfrm>
            <a:off x="645068" y="1606744"/>
            <a:ext cx="9948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B54B4BD-8CFB-6B74-60D5-EF463423A505}"/>
              </a:ext>
            </a:extLst>
          </p:cNvPr>
          <p:cNvSpPr txBox="1"/>
          <p:nvPr/>
        </p:nvSpPr>
        <p:spPr>
          <a:xfrm>
            <a:off x="586339" y="2135995"/>
            <a:ext cx="10937179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scelgono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due punti di taglio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ad esempio tra la seconda e la quarta posizione.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Dal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si copia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sezione interna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nel figlio: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completa il figlio con le città del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 (Parent 1)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partendo dal secondo punto,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saltando quelle già presenti (B, C\ C,D)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inseriscono in ordine negli spazi vuoti.</a:t>
            </a:r>
          </a:p>
          <a:p>
            <a:pPr marL="800100" lvl="1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800100" lvl="1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60B87F3F-85A1-DA69-9276-DD9B33A3CE26}"/>
              </a:ext>
            </a:extLst>
          </p:cNvPr>
          <p:cNvGraphicFramePr>
            <a:graphicFrameLocks noGrp="1"/>
          </p:cNvGraphicFramePr>
          <p:nvPr/>
        </p:nvGraphicFramePr>
        <p:xfrm>
          <a:off x="2301456" y="2663719"/>
          <a:ext cx="171636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272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264689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FB577659-F0BE-7875-B1C8-DB16409A86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9406694"/>
              </p:ext>
            </p:extLst>
          </p:nvPr>
        </p:nvGraphicFramePr>
        <p:xfrm>
          <a:off x="2301456" y="3064856"/>
          <a:ext cx="171636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272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264689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9916D38-A06E-2F0E-49A9-2F5D84D1BBF3}"/>
              </a:ext>
            </a:extLst>
          </p:cNvPr>
          <p:cNvSpPr txBox="1"/>
          <p:nvPr/>
        </p:nvSpPr>
        <p:spPr>
          <a:xfrm>
            <a:off x="1306623" y="2621878"/>
            <a:ext cx="11742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6D7903B-224F-A8AF-88B4-C5BF0DA76A77}"/>
              </a:ext>
            </a:extLst>
          </p:cNvPr>
          <p:cNvSpPr txBox="1"/>
          <p:nvPr/>
        </p:nvSpPr>
        <p:spPr>
          <a:xfrm>
            <a:off x="1306623" y="3115358"/>
            <a:ext cx="9948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F472F870-39D8-9720-75D1-24B9A3AEA148}"/>
              </a:ext>
            </a:extLst>
          </p:cNvPr>
          <p:cNvCxnSpPr>
            <a:cxnSpLocks/>
          </p:cNvCxnSpPr>
          <p:nvPr/>
        </p:nvCxnSpPr>
        <p:spPr>
          <a:xfrm>
            <a:off x="2625860" y="2562633"/>
            <a:ext cx="0" cy="874912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CEC4AA7D-80BF-FB89-00E0-27B4ACF94EEA}"/>
              </a:ext>
            </a:extLst>
          </p:cNvPr>
          <p:cNvCxnSpPr>
            <a:cxnSpLocks/>
          </p:cNvCxnSpPr>
          <p:nvPr/>
        </p:nvCxnSpPr>
        <p:spPr>
          <a:xfrm>
            <a:off x="3356261" y="2531063"/>
            <a:ext cx="0" cy="874912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Tabella 25">
            <a:extLst>
              <a:ext uri="{FF2B5EF4-FFF2-40B4-BE49-F238E27FC236}">
                <a16:creationId xmlns:a16="http://schemas.microsoft.com/office/drawing/2014/main" id="{AEB73A70-3B64-DED0-575C-B1DAD675A3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590933"/>
              </p:ext>
            </p:extLst>
          </p:nvPr>
        </p:nvGraphicFramePr>
        <p:xfrm>
          <a:off x="2853600" y="4220906"/>
          <a:ext cx="171636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272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264689"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29" name="Tabella 28">
            <a:extLst>
              <a:ext uri="{FF2B5EF4-FFF2-40B4-BE49-F238E27FC236}">
                <a16:creationId xmlns:a16="http://schemas.microsoft.com/office/drawing/2014/main" id="{287C744A-B512-CF11-F432-847B8D49C4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2170400"/>
              </p:ext>
            </p:extLst>
          </p:nvPr>
        </p:nvGraphicFramePr>
        <p:xfrm>
          <a:off x="2301456" y="5859617"/>
          <a:ext cx="171636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272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264689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cxnSp>
        <p:nvCxnSpPr>
          <p:cNvPr id="31" name="Connettore diritto 30">
            <a:extLst>
              <a:ext uri="{FF2B5EF4-FFF2-40B4-BE49-F238E27FC236}">
                <a16:creationId xmlns:a16="http://schemas.microsoft.com/office/drawing/2014/main" id="{DB00AF12-3BE4-7BD0-B68C-B13387E32ECF}"/>
              </a:ext>
            </a:extLst>
          </p:cNvPr>
          <p:cNvCxnSpPr>
            <a:cxnSpLocks/>
          </p:cNvCxnSpPr>
          <p:nvPr/>
        </p:nvCxnSpPr>
        <p:spPr>
          <a:xfrm>
            <a:off x="3178004" y="3935850"/>
            <a:ext cx="0" cy="874912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diritto 31">
            <a:extLst>
              <a:ext uri="{FF2B5EF4-FFF2-40B4-BE49-F238E27FC236}">
                <a16:creationId xmlns:a16="http://schemas.microsoft.com/office/drawing/2014/main" id="{284BA671-3042-F310-59BC-3CF11C86CF4E}"/>
              </a:ext>
            </a:extLst>
          </p:cNvPr>
          <p:cNvCxnSpPr>
            <a:cxnSpLocks/>
          </p:cNvCxnSpPr>
          <p:nvPr/>
        </p:nvCxnSpPr>
        <p:spPr>
          <a:xfrm>
            <a:off x="3870505" y="3935850"/>
            <a:ext cx="0" cy="874912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Tabella 36">
            <a:extLst>
              <a:ext uri="{FF2B5EF4-FFF2-40B4-BE49-F238E27FC236}">
                <a16:creationId xmlns:a16="http://schemas.microsoft.com/office/drawing/2014/main" id="{0DD3A8FC-8375-1EB4-70BD-5396B50B6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011448"/>
              </p:ext>
            </p:extLst>
          </p:nvPr>
        </p:nvGraphicFramePr>
        <p:xfrm>
          <a:off x="6527929" y="4220906"/>
          <a:ext cx="171636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272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264689"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92827297-8D0A-EFC7-7C7A-F8985B474277}"/>
              </a:ext>
            </a:extLst>
          </p:cNvPr>
          <p:cNvCxnSpPr>
            <a:cxnSpLocks/>
          </p:cNvCxnSpPr>
          <p:nvPr/>
        </p:nvCxnSpPr>
        <p:spPr>
          <a:xfrm>
            <a:off x="6852333" y="3935850"/>
            <a:ext cx="0" cy="874912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6F6424EA-B919-BEC3-D50B-79A80346C3E4}"/>
              </a:ext>
            </a:extLst>
          </p:cNvPr>
          <p:cNvCxnSpPr>
            <a:cxnSpLocks/>
          </p:cNvCxnSpPr>
          <p:nvPr/>
        </p:nvCxnSpPr>
        <p:spPr>
          <a:xfrm>
            <a:off x="7575757" y="3935850"/>
            <a:ext cx="0" cy="874912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Tabella 39">
            <a:extLst>
              <a:ext uri="{FF2B5EF4-FFF2-40B4-BE49-F238E27FC236}">
                <a16:creationId xmlns:a16="http://schemas.microsoft.com/office/drawing/2014/main" id="{75470546-7839-4F41-6A37-7A7C9BCE80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355561"/>
              </p:ext>
            </p:extLst>
          </p:nvPr>
        </p:nvGraphicFramePr>
        <p:xfrm>
          <a:off x="5975785" y="5859617"/>
          <a:ext cx="1716360" cy="30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3272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3272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264689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7483F9F4-C1FC-F01D-D98B-475B77B23938}"/>
              </a:ext>
            </a:extLst>
          </p:cNvPr>
          <p:cNvSpPr txBox="1"/>
          <p:nvPr/>
        </p:nvSpPr>
        <p:spPr>
          <a:xfrm>
            <a:off x="968220" y="4217928"/>
            <a:ext cx="180456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Partial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1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E7B6712B-1EBE-1D5F-A2B5-B40EBA5E58CE}"/>
              </a:ext>
            </a:extLst>
          </p:cNvPr>
          <p:cNvSpPr txBox="1"/>
          <p:nvPr/>
        </p:nvSpPr>
        <p:spPr>
          <a:xfrm>
            <a:off x="8340220" y="4217928"/>
            <a:ext cx="17337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Partial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2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80445D75-3B14-0966-A9EC-D131C7DB00FA}"/>
              </a:ext>
            </a:extLst>
          </p:cNvPr>
          <p:cNvSpPr txBox="1"/>
          <p:nvPr/>
        </p:nvSpPr>
        <p:spPr>
          <a:xfrm>
            <a:off x="2594685" y="6207080"/>
            <a:ext cx="12758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1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B3767F6F-56A7-8DC1-DBE7-8E1C8D0DD4EB}"/>
              </a:ext>
            </a:extLst>
          </p:cNvPr>
          <p:cNvSpPr txBox="1"/>
          <p:nvPr/>
        </p:nvSpPr>
        <p:spPr>
          <a:xfrm>
            <a:off x="6299937" y="6164417"/>
            <a:ext cx="12758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2</a:t>
            </a:r>
          </a:p>
        </p:txBody>
      </p:sp>
    </p:spTree>
    <p:extLst>
      <p:ext uri="{BB962C8B-B14F-4D97-AF65-F5344CB8AC3E}">
        <p14:creationId xmlns:p14="http://schemas.microsoft.com/office/powerpoint/2010/main" val="2320732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C8E6B-9C01-57B7-90CB-DFAECFE0E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92F9815-3DDB-F495-12D0-2076E983153E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Partially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Mapped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Crossover (PMX)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0B138B0-DD8A-A8A2-449E-E7E2E2966572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25EF682-D353-623B-7DD8-71E977561D35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92EB11A8-7820-008B-D691-A5E6F347F1B3}"/>
              </a:ext>
            </a:extLst>
          </p:cNvPr>
          <p:cNvSpPr txBox="1"/>
          <p:nvPr/>
        </p:nvSpPr>
        <p:spPr>
          <a:xfrm>
            <a:off x="524741" y="690132"/>
            <a:ext cx="8642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Obiettivo: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scambiare due sezioni mantenendo la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corrispondenza tra geni (mappatura)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</p:txBody>
      </p:sp>
      <p:graphicFrame>
        <p:nvGraphicFramePr>
          <p:cNvPr id="18" name="Tabella 17">
            <a:extLst>
              <a:ext uri="{FF2B5EF4-FFF2-40B4-BE49-F238E27FC236}">
                <a16:creationId xmlns:a16="http://schemas.microsoft.com/office/drawing/2014/main" id="{AAC13364-7C86-E7FE-6629-785847E5D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835220"/>
              </p:ext>
            </p:extLst>
          </p:nvPr>
        </p:nvGraphicFramePr>
        <p:xfrm>
          <a:off x="1800163" y="1155632"/>
          <a:ext cx="2765848" cy="3286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5731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58540684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97730985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1972816528"/>
                    </a:ext>
                  </a:extLst>
                </a:gridCol>
              </a:tblGrid>
              <a:tr h="32868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G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79A30831-3506-AEB4-38F9-5B60E6C045C2}"/>
              </a:ext>
            </a:extLst>
          </p:cNvPr>
          <p:cNvSpPr txBox="1"/>
          <p:nvPr/>
        </p:nvSpPr>
        <p:spPr>
          <a:xfrm>
            <a:off x="805332" y="1113792"/>
            <a:ext cx="11742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1468C6BD-BAA6-0B9A-D736-7E1C7326AF1D}"/>
              </a:ext>
            </a:extLst>
          </p:cNvPr>
          <p:cNvSpPr txBox="1"/>
          <p:nvPr/>
        </p:nvSpPr>
        <p:spPr>
          <a:xfrm>
            <a:off x="805332" y="1607272"/>
            <a:ext cx="9948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3BEC112-2377-7EF7-85B1-734070AAF47B}"/>
              </a:ext>
            </a:extLst>
          </p:cNvPr>
          <p:cNvSpPr txBox="1"/>
          <p:nvPr/>
        </p:nvSpPr>
        <p:spPr>
          <a:xfrm>
            <a:off x="586339" y="2135995"/>
            <a:ext cx="114671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scelgono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due punti di taglio (come nel OX)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Dal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si copia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sezione interna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nel figlio e si riempiono le restanti parti con gli elementi del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 e viceversa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crea una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mappa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tra gli elementi scambiati: C ↔ A, D ↔ B, E ↔ G, F ↔ H e si riempiono gli spazi vuoti partendo da P2(P1) scorrendo le posizioni esterne (fuori dai punti di taglio). Ogni volta che un gene è già presente nel figlio (C, D, E, F – A, B, G, H), si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usa la mappa per sostituirlo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con il gene corrispondente non ancora usato. Si correggono eventuali incongruenze.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26DE398-B0B8-2DAC-5759-85DFA0BD6D5C}"/>
              </a:ext>
            </a:extLst>
          </p:cNvPr>
          <p:cNvSpPr txBox="1"/>
          <p:nvPr/>
        </p:nvSpPr>
        <p:spPr>
          <a:xfrm>
            <a:off x="922160" y="2620517"/>
            <a:ext cx="11742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889EE0FC-90D6-33D9-2057-9897C133727F}"/>
              </a:ext>
            </a:extLst>
          </p:cNvPr>
          <p:cNvSpPr txBox="1"/>
          <p:nvPr/>
        </p:nvSpPr>
        <p:spPr>
          <a:xfrm>
            <a:off x="922160" y="3113997"/>
            <a:ext cx="9948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BF032F27-2DB0-59DC-BDF7-0E89B3F101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559805"/>
              </p:ext>
            </p:extLst>
          </p:nvPr>
        </p:nvGraphicFramePr>
        <p:xfrm>
          <a:off x="1797635" y="1613101"/>
          <a:ext cx="2765848" cy="3286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5731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58540684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97730985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1972816528"/>
                    </a:ext>
                  </a:extLst>
                </a:gridCol>
              </a:tblGrid>
              <a:tr h="32868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G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22" name="Tabella 21">
            <a:extLst>
              <a:ext uri="{FF2B5EF4-FFF2-40B4-BE49-F238E27FC236}">
                <a16:creationId xmlns:a16="http://schemas.microsoft.com/office/drawing/2014/main" id="{E625DE47-8DD7-E6A7-DF8E-D7E7551B8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40624"/>
              </p:ext>
            </p:extLst>
          </p:nvPr>
        </p:nvGraphicFramePr>
        <p:xfrm>
          <a:off x="1800163" y="3082211"/>
          <a:ext cx="2765848" cy="3286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5731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58540684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97730985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1972816528"/>
                    </a:ext>
                  </a:extLst>
                </a:gridCol>
              </a:tblGrid>
              <a:tr h="32868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G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23" name="Tabella 22">
            <a:extLst>
              <a:ext uri="{FF2B5EF4-FFF2-40B4-BE49-F238E27FC236}">
                <a16:creationId xmlns:a16="http://schemas.microsoft.com/office/drawing/2014/main" id="{DD8AEC15-840E-749A-CF2E-90A4A340A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057995"/>
              </p:ext>
            </p:extLst>
          </p:nvPr>
        </p:nvGraphicFramePr>
        <p:xfrm>
          <a:off x="1800163" y="2587919"/>
          <a:ext cx="2765848" cy="3286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5731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58540684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97730985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1972816528"/>
                    </a:ext>
                  </a:extLst>
                </a:gridCol>
              </a:tblGrid>
              <a:tr h="32868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G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C7F3FB84-ABF4-C80F-8931-A550982A26F0}"/>
              </a:ext>
            </a:extLst>
          </p:cNvPr>
          <p:cNvCxnSpPr>
            <a:cxnSpLocks/>
          </p:cNvCxnSpPr>
          <p:nvPr/>
        </p:nvCxnSpPr>
        <p:spPr>
          <a:xfrm>
            <a:off x="2512072" y="2474342"/>
            <a:ext cx="0" cy="1091046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diritto 27">
            <a:extLst>
              <a:ext uri="{FF2B5EF4-FFF2-40B4-BE49-F238E27FC236}">
                <a16:creationId xmlns:a16="http://schemas.microsoft.com/office/drawing/2014/main" id="{EA426E5E-4AD6-E6A8-4685-E84E04A9048A}"/>
              </a:ext>
            </a:extLst>
          </p:cNvPr>
          <p:cNvCxnSpPr>
            <a:cxnSpLocks/>
          </p:cNvCxnSpPr>
          <p:nvPr/>
        </p:nvCxnSpPr>
        <p:spPr>
          <a:xfrm>
            <a:off x="3880209" y="2474342"/>
            <a:ext cx="0" cy="1091046"/>
          </a:xfrm>
          <a:prstGeom prst="line">
            <a:avLst/>
          </a:prstGeom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Tabella 29">
            <a:extLst>
              <a:ext uri="{FF2B5EF4-FFF2-40B4-BE49-F238E27FC236}">
                <a16:creationId xmlns:a16="http://schemas.microsoft.com/office/drawing/2014/main" id="{46D60347-4923-64FE-5730-78BB99F62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188880"/>
              </p:ext>
            </p:extLst>
          </p:nvPr>
        </p:nvGraphicFramePr>
        <p:xfrm>
          <a:off x="1797635" y="4146859"/>
          <a:ext cx="2765848" cy="3286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5731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58540684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97730985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1972816528"/>
                    </a:ext>
                  </a:extLst>
                </a:gridCol>
              </a:tblGrid>
              <a:tr h="328687"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33" name="Tabella 32">
            <a:extLst>
              <a:ext uri="{FF2B5EF4-FFF2-40B4-BE49-F238E27FC236}">
                <a16:creationId xmlns:a16="http://schemas.microsoft.com/office/drawing/2014/main" id="{5315D289-BDB8-ECAA-B128-C07F78CB5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436509"/>
              </p:ext>
            </p:extLst>
          </p:nvPr>
        </p:nvGraphicFramePr>
        <p:xfrm>
          <a:off x="6925545" y="5613282"/>
          <a:ext cx="2765848" cy="3286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5731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58540684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97730985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1972816528"/>
                    </a:ext>
                  </a:extLst>
                </a:gridCol>
              </a:tblGrid>
              <a:tr h="32868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G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34" name="Tabella 33">
            <a:extLst>
              <a:ext uri="{FF2B5EF4-FFF2-40B4-BE49-F238E27FC236}">
                <a16:creationId xmlns:a16="http://schemas.microsoft.com/office/drawing/2014/main" id="{03337D4D-8CE5-2D39-70FC-D9FAF19D29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95007"/>
              </p:ext>
            </p:extLst>
          </p:nvPr>
        </p:nvGraphicFramePr>
        <p:xfrm>
          <a:off x="1797635" y="5672651"/>
          <a:ext cx="2765848" cy="3286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5731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58540684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97730985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1972816528"/>
                    </a:ext>
                  </a:extLst>
                </a:gridCol>
              </a:tblGrid>
              <a:tr h="32868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H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08A2C2C6-92E0-F65F-B263-63A0FDAE5B56}"/>
              </a:ext>
            </a:extLst>
          </p:cNvPr>
          <p:cNvSpPr txBox="1"/>
          <p:nvPr/>
        </p:nvSpPr>
        <p:spPr>
          <a:xfrm>
            <a:off x="638274" y="4102358"/>
            <a:ext cx="1107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Partial</a:t>
            </a: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1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EABB1EA0-68FC-A960-8358-CE5832E3C28A}"/>
              </a:ext>
            </a:extLst>
          </p:cNvPr>
          <p:cNvSpPr txBox="1"/>
          <p:nvPr/>
        </p:nvSpPr>
        <p:spPr>
          <a:xfrm>
            <a:off x="9656759" y="4013880"/>
            <a:ext cx="1107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Partial</a:t>
            </a: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2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752B6B80-170B-826D-8B3F-6BA33CAD5DF6}"/>
              </a:ext>
            </a:extLst>
          </p:cNvPr>
          <p:cNvSpPr txBox="1"/>
          <p:nvPr/>
        </p:nvSpPr>
        <p:spPr>
          <a:xfrm>
            <a:off x="2626845" y="6106313"/>
            <a:ext cx="11074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1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15E89F34-AA5A-3D89-1CB3-3B689C9F8038}"/>
              </a:ext>
            </a:extLst>
          </p:cNvPr>
          <p:cNvSpPr txBox="1"/>
          <p:nvPr/>
        </p:nvSpPr>
        <p:spPr>
          <a:xfrm>
            <a:off x="7904016" y="6106312"/>
            <a:ext cx="11074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 2</a:t>
            </a:r>
          </a:p>
        </p:txBody>
      </p:sp>
      <p:graphicFrame>
        <p:nvGraphicFramePr>
          <p:cNvPr id="41" name="Tabella 40">
            <a:extLst>
              <a:ext uri="{FF2B5EF4-FFF2-40B4-BE49-F238E27FC236}">
                <a16:creationId xmlns:a16="http://schemas.microsoft.com/office/drawing/2014/main" id="{53402D19-1DF8-8A12-86FE-62112551C0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11486"/>
              </p:ext>
            </p:extLst>
          </p:nvPr>
        </p:nvGraphicFramePr>
        <p:xfrm>
          <a:off x="6861365" y="4146859"/>
          <a:ext cx="2765848" cy="3286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5731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658540684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97730985"/>
                    </a:ext>
                  </a:extLst>
                </a:gridCol>
                <a:gridCol w="345731">
                  <a:extLst>
                    <a:ext uri="{9D8B030D-6E8A-4147-A177-3AD203B41FA5}">
                      <a16:colId xmlns:a16="http://schemas.microsoft.com/office/drawing/2014/main" val="1972816528"/>
                    </a:ext>
                  </a:extLst>
                </a:gridCol>
              </a:tblGrid>
              <a:tr h="328687"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G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H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407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31FF-C757-1EB3-8164-A8562CCE1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3" descr="Green Cycle Arrow PNG Images | PSD Free Download - Pikbest">
            <a:extLst>
              <a:ext uri="{FF2B5EF4-FFF2-40B4-BE49-F238E27FC236}">
                <a16:creationId xmlns:a16="http://schemas.microsoft.com/office/drawing/2014/main" id="{CCB0B1D9-B213-60F3-7B80-869FC5EA19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4500" y1="47375" x2="30125" y2="33000"/>
                        <a14:foregroundMark x1="30125" y1="33000" x2="36875" y2="26625"/>
                        <a14:foregroundMark x1="36875" y1="26625" x2="50500" y2="23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76" t="19091" r="12079" b="17575"/>
          <a:stretch>
            <a:fillRect/>
          </a:stretch>
        </p:blipFill>
        <p:spPr bwMode="auto">
          <a:xfrm>
            <a:off x="3071687" y="3604129"/>
            <a:ext cx="345436" cy="31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Green Cycle Arrow PNG Images | PSD Free Download - Pikbest">
            <a:extLst>
              <a:ext uri="{FF2B5EF4-FFF2-40B4-BE49-F238E27FC236}">
                <a16:creationId xmlns:a16="http://schemas.microsoft.com/office/drawing/2014/main" id="{1C6C93BC-53D7-3803-2D33-DE5744BC6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24500" y1="47375" x2="30125" y2="33000"/>
                        <a14:foregroundMark x1="30125" y1="33000" x2="36875" y2="26625"/>
                        <a14:foregroundMark x1="36875" y1="26625" x2="50500" y2="23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76" t="19091" r="12079" b="17575"/>
          <a:stretch>
            <a:fillRect/>
          </a:stretch>
        </p:blipFill>
        <p:spPr bwMode="auto">
          <a:xfrm>
            <a:off x="2055951" y="3604129"/>
            <a:ext cx="345436" cy="31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EAEE3BA-35AA-450D-47A4-2918E2D877F9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Cycle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Crossover (CX)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FB16BB7-A657-8B24-5615-573157104ACF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41FFBDF-C181-DBEB-652E-15472DD38867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E4AD41E-AA9C-0428-0A41-5FFA834C4032}"/>
              </a:ext>
            </a:extLst>
          </p:cNvPr>
          <p:cNvSpPr txBox="1"/>
          <p:nvPr/>
        </p:nvSpPr>
        <p:spPr>
          <a:xfrm>
            <a:off x="524740" y="690132"/>
            <a:ext cx="1126894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Obiettivo: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Il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Cycle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Crossover (CX)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vuole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preservare la posizione assoluta dei geni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cioè, ogni gene deve rimanere </a:t>
            </a:r>
            <a:r>
              <a:rPr lang="it-IT" sz="1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nella posizione che “le spetta” secondo la struttura combinata dei due genitori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 Per fare questo, il CX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trova gruppi di posizioni collegate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tra i due genitori. Ogni gruppo forma un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ciclo chiuso,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cioè un insieme di posizioni che “si rimandano” a vicenda tra Parent 1 e Parent 2.</a:t>
            </a:r>
          </a:p>
        </p:txBody>
      </p:sp>
      <p:graphicFrame>
        <p:nvGraphicFramePr>
          <p:cNvPr id="18" name="Tabella 17">
            <a:extLst>
              <a:ext uri="{FF2B5EF4-FFF2-40B4-BE49-F238E27FC236}">
                <a16:creationId xmlns:a16="http://schemas.microsoft.com/office/drawing/2014/main" id="{C8C64D29-2809-AA80-F64F-1C98467C47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559401"/>
              </p:ext>
            </p:extLst>
          </p:nvPr>
        </p:nvGraphicFramePr>
        <p:xfrm>
          <a:off x="1719717" y="1686079"/>
          <a:ext cx="2052762" cy="3345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127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3232666763"/>
                    </a:ext>
                  </a:extLst>
                </a:gridCol>
              </a:tblGrid>
              <a:tr h="334501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9" name="Tabella 18">
            <a:extLst>
              <a:ext uri="{FF2B5EF4-FFF2-40B4-BE49-F238E27FC236}">
                <a16:creationId xmlns:a16="http://schemas.microsoft.com/office/drawing/2014/main" id="{E11467D3-3E11-2EFE-D07E-A2EACE4F8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7197003"/>
              </p:ext>
            </p:extLst>
          </p:nvPr>
        </p:nvGraphicFramePr>
        <p:xfrm>
          <a:off x="1719717" y="2087216"/>
          <a:ext cx="2052762" cy="3345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127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4111005732"/>
                    </a:ext>
                  </a:extLst>
                </a:gridCol>
              </a:tblGrid>
              <a:tr h="334501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6BA969EF-213E-A9F6-0803-CBCE2B2908E8}"/>
              </a:ext>
            </a:extLst>
          </p:cNvPr>
          <p:cNvSpPr txBox="1"/>
          <p:nvPr/>
        </p:nvSpPr>
        <p:spPr>
          <a:xfrm>
            <a:off x="724885" y="1644239"/>
            <a:ext cx="11742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437EF1F-BABA-B1FC-9995-C83CA20455BE}"/>
              </a:ext>
            </a:extLst>
          </p:cNvPr>
          <p:cNvSpPr txBox="1"/>
          <p:nvPr/>
        </p:nvSpPr>
        <p:spPr>
          <a:xfrm>
            <a:off x="724885" y="2137719"/>
            <a:ext cx="9948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1DD4CE4-3C32-3987-F952-5FD35ED3164E}"/>
              </a:ext>
            </a:extLst>
          </p:cNvPr>
          <p:cNvSpPr txBox="1"/>
          <p:nvPr/>
        </p:nvSpPr>
        <p:spPr>
          <a:xfrm>
            <a:off x="674284" y="2715513"/>
            <a:ext cx="1146711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identificano i cicli</a:t>
            </a: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Dal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copiano i geni del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primo ciclo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 dal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si copiano i geni del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secondo ciclo</a:t>
            </a:r>
          </a:p>
          <a:p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2CF77567-6200-CBA0-5A95-3131C118A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982907"/>
              </p:ext>
            </p:extLst>
          </p:nvPr>
        </p:nvGraphicFramePr>
        <p:xfrm>
          <a:off x="1719717" y="3116650"/>
          <a:ext cx="2052762" cy="3345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127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3232666763"/>
                    </a:ext>
                  </a:extLst>
                </a:gridCol>
              </a:tblGrid>
              <a:tr h="334501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1C91C394-A64A-B0DA-7652-2E38B17634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690849"/>
              </p:ext>
            </p:extLst>
          </p:nvPr>
        </p:nvGraphicFramePr>
        <p:xfrm>
          <a:off x="1719717" y="4028171"/>
          <a:ext cx="2052762" cy="3345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127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4111005732"/>
                    </a:ext>
                  </a:extLst>
                </a:gridCol>
              </a:tblGrid>
              <a:tr h="334501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DB698257-8924-9C08-6D84-4B19E02AFCE0}"/>
              </a:ext>
            </a:extLst>
          </p:cNvPr>
          <p:cNvCxnSpPr>
            <a:cxnSpLocks/>
          </p:cNvCxnSpPr>
          <p:nvPr/>
        </p:nvCxnSpPr>
        <p:spPr>
          <a:xfrm>
            <a:off x="1899161" y="3474691"/>
            <a:ext cx="300401" cy="539832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63CFAE5C-2DD4-7D72-BB93-2FF6D89B9C89}"/>
              </a:ext>
            </a:extLst>
          </p:cNvPr>
          <p:cNvCxnSpPr>
            <a:cxnSpLocks/>
          </p:cNvCxnSpPr>
          <p:nvPr/>
        </p:nvCxnSpPr>
        <p:spPr>
          <a:xfrm>
            <a:off x="2199562" y="3469745"/>
            <a:ext cx="322119" cy="468671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B7DFADD4-D525-C1B3-C7DC-AD7C37446501}"/>
              </a:ext>
            </a:extLst>
          </p:cNvPr>
          <p:cNvCxnSpPr>
            <a:cxnSpLocks/>
          </p:cNvCxnSpPr>
          <p:nvPr/>
        </p:nvCxnSpPr>
        <p:spPr>
          <a:xfrm flipH="1">
            <a:off x="1912819" y="3505325"/>
            <a:ext cx="608862" cy="44673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95C8BBC9-F65B-1331-D270-4DEBA9B8B212}"/>
              </a:ext>
            </a:extLst>
          </p:cNvPr>
          <p:cNvCxnSpPr>
            <a:cxnSpLocks/>
          </p:cNvCxnSpPr>
          <p:nvPr/>
        </p:nvCxnSpPr>
        <p:spPr>
          <a:xfrm>
            <a:off x="2942767" y="3527258"/>
            <a:ext cx="632475" cy="434698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>
            <a:extLst>
              <a:ext uri="{FF2B5EF4-FFF2-40B4-BE49-F238E27FC236}">
                <a16:creationId xmlns:a16="http://schemas.microsoft.com/office/drawing/2014/main" id="{FCEB35AC-CD29-8D72-3BFC-486C13A61FC3}"/>
              </a:ext>
            </a:extLst>
          </p:cNvPr>
          <p:cNvCxnSpPr>
            <a:cxnSpLocks/>
          </p:cNvCxnSpPr>
          <p:nvPr/>
        </p:nvCxnSpPr>
        <p:spPr>
          <a:xfrm flipH="1">
            <a:off x="2942767" y="3527258"/>
            <a:ext cx="322119" cy="411158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>
            <a:extLst>
              <a:ext uri="{FF2B5EF4-FFF2-40B4-BE49-F238E27FC236}">
                <a16:creationId xmlns:a16="http://schemas.microsoft.com/office/drawing/2014/main" id="{E51A47AA-1477-0748-0CF1-C76A0B732066}"/>
              </a:ext>
            </a:extLst>
          </p:cNvPr>
          <p:cNvCxnSpPr>
            <a:cxnSpLocks/>
          </p:cNvCxnSpPr>
          <p:nvPr/>
        </p:nvCxnSpPr>
        <p:spPr>
          <a:xfrm flipH="1">
            <a:off x="3264886" y="3517366"/>
            <a:ext cx="304475" cy="4210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2826CA31-DC53-12D5-F3D2-BF7B1E02E0C4}"/>
              </a:ext>
            </a:extLst>
          </p:cNvPr>
          <p:cNvSpPr txBox="1"/>
          <p:nvPr/>
        </p:nvSpPr>
        <p:spPr>
          <a:xfrm>
            <a:off x="724884" y="4041532"/>
            <a:ext cx="9948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2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8A88666F-A30B-A6ED-9A2E-E31AA4B3FBDC}"/>
              </a:ext>
            </a:extLst>
          </p:cNvPr>
          <p:cNvSpPr txBox="1"/>
          <p:nvPr/>
        </p:nvSpPr>
        <p:spPr>
          <a:xfrm>
            <a:off x="738543" y="3135089"/>
            <a:ext cx="11742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Parent 1</a:t>
            </a: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9A62DF44-25D1-B5B3-A1D7-63892BB6694D}"/>
              </a:ext>
            </a:extLst>
          </p:cNvPr>
          <p:cNvSpPr txBox="1"/>
          <p:nvPr/>
        </p:nvSpPr>
        <p:spPr>
          <a:xfrm>
            <a:off x="4414124" y="2783122"/>
            <a:ext cx="259343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1400" b="1" dirty="0">
                <a:solidFill>
                  <a:schemeClr val="accent6"/>
                </a:solidFill>
                <a:latin typeface="Bierstadt" panose="020B0004020202020204" pitchFamily="34" charset="0"/>
              </a:rPr>
              <a:t>Pos 1 in P1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=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</a:t>
            </a:r>
            <a:b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in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P2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A è in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pos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2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Pos 2 in P1 =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</a:t>
            </a:r>
            <a:b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in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P2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B è in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pos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3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Pos 3 in P1 =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</a:t>
            </a:r>
            <a:b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in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P2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 è in </a:t>
            </a:r>
            <a:r>
              <a:rPr lang="it-IT" sz="1400" b="1" dirty="0" err="1">
                <a:solidFill>
                  <a:schemeClr val="accent5"/>
                </a:solidFill>
                <a:latin typeface="Bierstadt" panose="020B0004020202020204" pitchFamily="34" charset="0"/>
              </a:rPr>
              <a:t>pos</a:t>
            </a:r>
            <a:r>
              <a:rPr lang="it-IT" sz="1400" b="1" dirty="0">
                <a:solidFill>
                  <a:schemeClr val="accent5"/>
                </a:solidFill>
                <a:latin typeface="Bierstadt" panose="020B0004020202020204" pitchFamily="34" charset="0"/>
              </a:rPr>
              <a:t> 1</a:t>
            </a:r>
          </a:p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Torniamo al punto di partenza → 🔁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Ciclo 1 = [1 2 3]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355BC11C-C153-3AAA-6DF8-C6211E707FEC}"/>
              </a:ext>
            </a:extLst>
          </p:cNvPr>
          <p:cNvSpPr txBox="1"/>
          <p:nvPr/>
        </p:nvSpPr>
        <p:spPr>
          <a:xfrm>
            <a:off x="7846445" y="2783122"/>
            <a:ext cx="36712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1400" b="1" dirty="0">
                <a:solidFill>
                  <a:schemeClr val="accent6"/>
                </a:solidFill>
                <a:latin typeface="Bierstadt" panose="020B0004020202020204" pitchFamily="34" charset="0"/>
              </a:rPr>
              <a:t>Pos 4 in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P1 =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</a:t>
            </a:r>
            <a:b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in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P2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D è in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pos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6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Pos 6 in P1 =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</a:t>
            </a:r>
            <a:b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in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P2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F è in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pos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5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Pos 5 in P1 =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</a:t>
            </a:r>
            <a:b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</a:b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→ in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P2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E è in </a:t>
            </a:r>
            <a:r>
              <a:rPr lang="it-IT" sz="1400" b="1" dirty="0" err="1">
                <a:solidFill>
                  <a:schemeClr val="accent5"/>
                </a:solidFill>
                <a:latin typeface="Bierstadt" panose="020B0004020202020204" pitchFamily="34" charset="0"/>
              </a:rPr>
              <a:t>pos</a:t>
            </a:r>
            <a:r>
              <a:rPr lang="it-IT" sz="1400" b="1" dirty="0">
                <a:solidFill>
                  <a:schemeClr val="accent5"/>
                </a:solidFill>
                <a:latin typeface="Bierstadt" panose="020B0004020202020204" pitchFamily="34" charset="0"/>
              </a:rPr>
              <a:t> 4</a:t>
            </a:r>
            <a:endParaRPr lang="it-IT" sz="1400" dirty="0">
              <a:solidFill>
                <a:schemeClr val="accent5"/>
              </a:solidFill>
              <a:latin typeface="Bierstadt" panose="020B0004020202020204" pitchFamily="34" charset="0"/>
            </a:endParaRPr>
          </a:p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Torniamo al punto di partenza → 🔁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Ciclo 2 = [4 5 6]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graphicFrame>
        <p:nvGraphicFramePr>
          <p:cNvPr id="53" name="Tabella 52">
            <a:extLst>
              <a:ext uri="{FF2B5EF4-FFF2-40B4-BE49-F238E27FC236}">
                <a16:creationId xmlns:a16="http://schemas.microsoft.com/office/drawing/2014/main" id="{AD97AC61-723B-F067-8F64-D18E0A9DD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200546"/>
              </p:ext>
            </p:extLst>
          </p:nvPr>
        </p:nvGraphicFramePr>
        <p:xfrm>
          <a:off x="1694913" y="5459384"/>
          <a:ext cx="2052762" cy="33450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42127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42127">
                  <a:extLst>
                    <a:ext uri="{9D8B030D-6E8A-4147-A177-3AD203B41FA5}">
                      <a16:colId xmlns:a16="http://schemas.microsoft.com/office/drawing/2014/main" val="4111005732"/>
                    </a:ext>
                  </a:extLst>
                </a:gridCol>
              </a:tblGrid>
              <a:tr h="334501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E89BAB28-DDDC-90E5-A164-08379D724E5D}"/>
              </a:ext>
            </a:extLst>
          </p:cNvPr>
          <p:cNvSpPr txBox="1"/>
          <p:nvPr/>
        </p:nvSpPr>
        <p:spPr>
          <a:xfrm>
            <a:off x="8720292" y="5725779"/>
            <a:ext cx="307338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Una volta che un ciclo si chiude,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non si possono più raggiungere le altre posizioni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da lì, quindi le restanti formano un nuovo ciclo.</a:t>
            </a:r>
          </a:p>
        </p:txBody>
      </p:sp>
    </p:spTree>
    <p:extLst>
      <p:ext uri="{BB962C8B-B14F-4D97-AF65-F5344CB8AC3E}">
        <p14:creationId xmlns:p14="http://schemas.microsoft.com/office/powerpoint/2010/main" val="316495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53A0-0F60-7FF9-2726-C8E828973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E11CF83-1647-13C7-1D66-093268E7D8FC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Mutation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890377F-9154-8B14-D162-2B4B983968D1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8134B3F-30CE-5FBD-F0E9-7320091A6666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91F4BEE6-1A94-0F76-402D-F12B58BE3A0C}"/>
                  </a:ext>
                </a:extLst>
              </p:cNvPr>
              <p:cNvSpPr txBox="1"/>
              <p:nvPr/>
            </p:nvSpPr>
            <p:spPr>
              <a:xfrm>
                <a:off x="428805" y="704593"/>
                <a:ext cx="6034340" cy="6001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La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mutazione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un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operatore unario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(agisce su un solo individuo) che introduce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piccole variazioni casuali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nei cromosomi per mantenere la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diversità genetica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nella popolazione.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Simula l’effetto evolutivo delle mutazioni genetiche naturali e il suo scopo è evitare la convergenza prematura verso un ottimo locale e introdurre nuove soluzioni non ancora esplorate.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Il </a:t>
                </a:r>
                <a:r>
                  <a:rPr lang="it-IT" sz="2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mutation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rate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sz="2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ar-AE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it-IT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it-IT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it-IT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it-IT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001</m:t>
                    </m:r>
                    <m:r>
                      <a:rPr lang="it-IT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it-IT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it-IT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it-IT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01</m:t>
                    </m:r>
                    <m:r>
                      <a:rPr lang="it-IT" sz="2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definisce la </a:t>
                </a:r>
                <a:r>
                  <a:rPr lang="it-IT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probabilità che ogni gene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subisca una mutazione casuale (a volte inizializzato anche come 1/k, dove </a:t>
                </a:r>
                <a:r>
                  <a:rPr lang="it-IT" sz="2400" i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k</a:t>
                </a:r>
                <a:r>
                  <a:rPr lang="it-IT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è il numero di geni → in media 1 gene mutato per individuo).</a:t>
                </a:r>
              </a:p>
            </p:txBody>
          </p:sp>
        </mc:Choice>
        <mc:Fallback xmlns=""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91F4BEE6-1A94-0F76-402D-F12B58BE3A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805" y="704593"/>
                <a:ext cx="6034340" cy="6001643"/>
              </a:xfrm>
              <a:prstGeom prst="rect">
                <a:avLst/>
              </a:prstGeom>
              <a:blipFill>
                <a:blip r:embed="rId3"/>
                <a:stretch>
                  <a:fillRect l="-1313" t="-813" r="-2020" b="-142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Dna Clipart Heredity - Mutation Clipart, HD Png Download - kindpng">
            <a:extLst>
              <a:ext uri="{FF2B5EF4-FFF2-40B4-BE49-F238E27FC236}">
                <a16:creationId xmlns:a16="http://schemas.microsoft.com/office/drawing/2014/main" id="{6C653A29-F3D5-6ECB-CBE5-4BECD695A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6697" y="1370212"/>
            <a:ext cx="4644737" cy="41100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695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8FBBD-BFC7-D411-295E-627D2CA55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A6468CD-F703-831F-ABE4-9942A1AFEAE5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Mutation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operators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19DC3EF-DA20-8FC2-C18C-E75780D99EB5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AE2B640-1A4A-5769-8CE4-096138DD91FF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93E91D3-112F-B897-DEE1-B1DA0BFC9611}"/>
              </a:ext>
            </a:extLst>
          </p:cNvPr>
          <p:cNvSpPr txBox="1"/>
          <p:nvPr/>
        </p:nvSpPr>
        <p:spPr>
          <a:xfrm>
            <a:off x="540327" y="741981"/>
            <a:ext cx="487007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binary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representation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Cambia il valore di un bit da 0 a 1 o da 1 a 0 con probabilità </a:t>
            </a:r>
            <a:r>
              <a:rPr lang="it-IT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pₘ 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(bit-flip).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Rappresenta un semplice "errore" genetico.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AAA5711E-DB44-B8B2-89E5-DFF11DF44FBF}"/>
              </a:ext>
            </a:extLst>
          </p:cNvPr>
          <p:cNvSpPr txBox="1"/>
          <p:nvPr/>
        </p:nvSpPr>
        <p:spPr>
          <a:xfrm>
            <a:off x="6636631" y="741981"/>
            <a:ext cx="494981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 discrete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representation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Sostituisce un valore (allele) con un altro possibile valore del dominio.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Usata per variabili intere o categorie discrete.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4056EE4-5A64-39C4-E9CD-46363D2C6C68}"/>
              </a:ext>
            </a:extLst>
          </p:cNvPr>
          <p:cNvSpPr txBox="1"/>
          <p:nvPr/>
        </p:nvSpPr>
        <p:spPr>
          <a:xfrm>
            <a:off x="2358736" y="3577606"/>
            <a:ext cx="76269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Mutation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permutation</a:t>
            </a:r>
            <a:endParaRPr lang="it-IT" sz="1600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mutazioni devono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preservare la validità della permutazione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Operatori tipici: swap,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inversion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isertion</a:t>
            </a:r>
            <a:endParaRPr lang="it-IT" sz="16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16702850-5306-B88E-210D-8FCC41111D57}"/>
              </a:ext>
            </a:extLst>
          </p:cNvPr>
          <p:cNvGraphicFramePr>
            <a:graphicFrameLocks noGrp="1"/>
          </p:cNvGraphicFramePr>
          <p:nvPr/>
        </p:nvGraphicFramePr>
        <p:xfrm>
          <a:off x="2550212" y="2618188"/>
          <a:ext cx="1994275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55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325197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2" name="Tabella 11">
            <a:extLst>
              <a:ext uri="{FF2B5EF4-FFF2-40B4-BE49-F238E27FC236}">
                <a16:creationId xmlns:a16="http://schemas.microsoft.com/office/drawing/2014/main" id="{5612285C-B9C3-0057-6F81-445E7A2C9F8D}"/>
              </a:ext>
            </a:extLst>
          </p:cNvPr>
          <p:cNvGraphicFramePr>
            <a:graphicFrameLocks noGrp="1"/>
          </p:cNvGraphicFramePr>
          <p:nvPr/>
        </p:nvGraphicFramePr>
        <p:xfrm>
          <a:off x="2550212" y="1994599"/>
          <a:ext cx="1994275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55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325197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49C5B7C-4A5B-9131-A9AC-419116722A24}"/>
              </a:ext>
            </a:extLst>
          </p:cNvPr>
          <p:cNvSpPr txBox="1"/>
          <p:nvPr/>
        </p:nvSpPr>
        <p:spPr>
          <a:xfrm>
            <a:off x="1409727" y="1994599"/>
            <a:ext cx="123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Solution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BC392B9-A1C6-35C9-7009-1F5A8B4C8332}"/>
              </a:ext>
            </a:extLst>
          </p:cNvPr>
          <p:cNvSpPr txBox="1"/>
          <p:nvPr/>
        </p:nvSpPr>
        <p:spPr>
          <a:xfrm>
            <a:off x="1409727" y="2618188"/>
            <a:ext cx="123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Mutation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C16CB53A-5CC4-68CC-CF98-2C970F0DA393}"/>
              </a:ext>
            </a:extLst>
          </p:cNvPr>
          <p:cNvCxnSpPr/>
          <p:nvPr/>
        </p:nvCxnSpPr>
        <p:spPr>
          <a:xfrm>
            <a:off x="3943818" y="2329879"/>
            <a:ext cx="0" cy="28830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ella 18">
            <a:extLst>
              <a:ext uri="{FF2B5EF4-FFF2-40B4-BE49-F238E27FC236}">
                <a16:creationId xmlns:a16="http://schemas.microsoft.com/office/drawing/2014/main" id="{5D684B4B-9BB0-5282-EDE8-4ED1F227F3A4}"/>
              </a:ext>
            </a:extLst>
          </p:cNvPr>
          <p:cNvGraphicFramePr>
            <a:graphicFrameLocks noGrp="1"/>
          </p:cNvGraphicFramePr>
          <p:nvPr/>
        </p:nvGraphicFramePr>
        <p:xfrm>
          <a:off x="8787998" y="2618188"/>
          <a:ext cx="1994275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55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325197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6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20" name="Tabella 19">
            <a:extLst>
              <a:ext uri="{FF2B5EF4-FFF2-40B4-BE49-F238E27FC236}">
                <a16:creationId xmlns:a16="http://schemas.microsoft.com/office/drawing/2014/main" id="{BB12E42F-C584-FA76-5C70-D62CAEDA66E5}"/>
              </a:ext>
            </a:extLst>
          </p:cNvPr>
          <p:cNvGraphicFramePr>
            <a:graphicFrameLocks noGrp="1"/>
          </p:cNvGraphicFramePr>
          <p:nvPr/>
        </p:nvGraphicFramePr>
        <p:xfrm>
          <a:off x="8787998" y="1994599"/>
          <a:ext cx="1994275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8855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98855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</a:tblGrid>
              <a:tr h="325197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15EB67D-D583-2185-7BE2-C81E9DD3A84A}"/>
              </a:ext>
            </a:extLst>
          </p:cNvPr>
          <p:cNvSpPr txBox="1"/>
          <p:nvPr/>
        </p:nvSpPr>
        <p:spPr>
          <a:xfrm>
            <a:off x="7647513" y="1994599"/>
            <a:ext cx="123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Solution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B45D4C29-5345-E4A1-3E72-698D486DA9C3}"/>
              </a:ext>
            </a:extLst>
          </p:cNvPr>
          <p:cNvSpPr txBox="1"/>
          <p:nvPr/>
        </p:nvSpPr>
        <p:spPr>
          <a:xfrm>
            <a:off x="7647513" y="2618188"/>
            <a:ext cx="123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Mutation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65904BDE-611B-9866-3FA9-4CE702AA4D07}"/>
              </a:ext>
            </a:extLst>
          </p:cNvPr>
          <p:cNvCxnSpPr/>
          <p:nvPr/>
        </p:nvCxnSpPr>
        <p:spPr>
          <a:xfrm>
            <a:off x="9409279" y="2329879"/>
            <a:ext cx="0" cy="288309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EF254DC8-A25E-6DA6-EEDE-8431472D17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135786"/>
              </p:ext>
            </p:extLst>
          </p:nvPr>
        </p:nvGraphicFramePr>
        <p:xfrm>
          <a:off x="1238566" y="4997987"/>
          <a:ext cx="2214018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9003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499742394"/>
                    </a:ext>
                  </a:extLst>
                </a:gridCol>
              </a:tblGrid>
              <a:tr h="315812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6" name="CasellaDiTesto 5">
            <a:extLst>
              <a:ext uri="{FF2B5EF4-FFF2-40B4-BE49-F238E27FC236}">
                <a16:creationId xmlns:a16="http://schemas.microsoft.com/office/drawing/2014/main" id="{8A0A7F2E-3308-A28C-22F7-5AED32FBC726}"/>
              </a:ext>
            </a:extLst>
          </p:cNvPr>
          <p:cNvSpPr txBox="1"/>
          <p:nvPr/>
        </p:nvSpPr>
        <p:spPr>
          <a:xfrm>
            <a:off x="1933173" y="4616218"/>
            <a:ext cx="123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Solution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91EA574B-9ADF-4B0B-56EC-45B8F8E63C7E}"/>
              </a:ext>
            </a:extLst>
          </p:cNvPr>
          <p:cNvSpPr txBox="1"/>
          <p:nvPr/>
        </p:nvSpPr>
        <p:spPr>
          <a:xfrm>
            <a:off x="5082585" y="6026637"/>
            <a:ext cx="24557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Mutation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with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Insertion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F7B565F-7233-3C00-C5CF-6BEF25AFCF90}"/>
              </a:ext>
            </a:extLst>
          </p:cNvPr>
          <p:cNvSpPr txBox="1"/>
          <p:nvPr/>
        </p:nvSpPr>
        <p:spPr>
          <a:xfrm>
            <a:off x="1455611" y="5981320"/>
            <a:ext cx="18793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Mutation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with swap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C3FD1B4-3228-AD4F-F363-CDE01432EAE5}"/>
              </a:ext>
            </a:extLst>
          </p:cNvPr>
          <p:cNvSpPr txBox="1"/>
          <p:nvPr/>
        </p:nvSpPr>
        <p:spPr>
          <a:xfrm>
            <a:off x="9165304" y="6062752"/>
            <a:ext cx="24557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Mutation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with </a:t>
            </a:r>
            <a:r>
              <a:rPr lang="it-IT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inversion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graphicFrame>
        <p:nvGraphicFramePr>
          <p:cNvPr id="27" name="Tabella 26">
            <a:extLst>
              <a:ext uri="{FF2B5EF4-FFF2-40B4-BE49-F238E27FC236}">
                <a16:creationId xmlns:a16="http://schemas.microsoft.com/office/drawing/2014/main" id="{108FE0B4-C98C-A3AA-63C6-0758C67DCF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6840761"/>
              </p:ext>
            </p:extLst>
          </p:nvPr>
        </p:nvGraphicFramePr>
        <p:xfrm>
          <a:off x="1251727" y="5648818"/>
          <a:ext cx="2214018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9003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499742394"/>
                    </a:ext>
                  </a:extLst>
                </a:gridCol>
              </a:tblGrid>
              <a:tr h="315812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28" name="Tabella 27">
            <a:extLst>
              <a:ext uri="{FF2B5EF4-FFF2-40B4-BE49-F238E27FC236}">
                <a16:creationId xmlns:a16="http://schemas.microsoft.com/office/drawing/2014/main" id="{B7FD2D1C-FC8E-77FD-4B56-0EBDCCF33D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40820"/>
              </p:ext>
            </p:extLst>
          </p:nvPr>
        </p:nvGraphicFramePr>
        <p:xfrm>
          <a:off x="4988991" y="5646040"/>
          <a:ext cx="2214018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9003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499742394"/>
                    </a:ext>
                  </a:extLst>
                </a:gridCol>
              </a:tblGrid>
              <a:tr h="315812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60934333-D314-F3B3-3940-FE5E9F0EBE9D}"/>
              </a:ext>
            </a:extLst>
          </p:cNvPr>
          <p:cNvSpPr txBox="1"/>
          <p:nvPr/>
        </p:nvSpPr>
        <p:spPr>
          <a:xfrm>
            <a:off x="9243547" y="6269923"/>
            <a:ext cx="20016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Inverte una sottosequenza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9B4A1301-794B-4965-BBFE-F4538403310B}"/>
              </a:ext>
            </a:extLst>
          </p:cNvPr>
          <p:cNvSpPr txBox="1"/>
          <p:nvPr/>
        </p:nvSpPr>
        <p:spPr>
          <a:xfrm>
            <a:off x="5499216" y="6241801"/>
            <a:ext cx="13248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Sposta un gene</a:t>
            </a:r>
          </a:p>
        </p:txBody>
      </p:sp>
      <p:graphicFrame>
        <p:nvGraphicFramePr>
          <p:cNvPr id="35" name="Tabella 34">
            <a:extLst>
              <a:ext uri="{FF2B5EF4-FFF2-40B4-BE49-F238E27FC236}">
                <a16:creationId xmlns:a16="http://schemas.microsoft.com/office/drawing/2014/main" id="{0E4B0083-68D7-4690-BB3B-D70E73555183}"/>
              </a:ext>
            </a:extLst>
          </p:cNvPr>
          <p:cNvGraphicFramePr>
            <a:graphicFrameLocks noGrp="1"/>
          </p:cNvGraphicFramePr>
          <p:nvPr/>
        </p:nvGraphicFramePr>
        <p:xfrm>
          <a:off x="1637433" y="6241801"/>
          <a:ext cx="1520536" cy="275176"/>
        </p:xfrm>
        <a:graphic>
          <a:graphicData uri="http://schemas.openxmlformats.org/drawingml/2006/table">
            <a:tbl>
              <a:tblPr/>
              <a:tblGrid>
                <a:gridCol w="1520536">
                  <a:extLst>
                    <a:ext uri="{9D8B030D-6E8A-4147-A177-3AD203B41FA5}">
                      <a16:colId xmlns:a16="http://schemas.microsoft.com/office/drawing/2014/main" val="3806342269"/>
                    </a:ext>
                  </a:extLst>
                </a:gridCol>
              </a:tblGrid>
              <a:tr h="2751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Scambia due geni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820473"/>
                  </a:ext>
                </a:extLst>
              </a:tr>
            </a:tbl>
          </a:graphicData>
        </a:graphic>
      </p:graphicFrame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AD28D024-4238-3E92-BE53-743B8BF1E0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5179315"/>
              </p:ext>
            </p:extLst>
          </p:nvPr>
        </p:nvGraphicFramePr>
        <p:xfrm>
          <a:off x="4988991" y="4996474"/>
          <a:ext cx="2214018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9003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499742394"/>
                    </a:ext>
                  </a:extLst>
                </a:gridCol>
              </a:tblGrid>
              <a:tr h="315812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3" name="Tabella 12">
            <a:extLst>
              <a:ext uri="{FF2B5EF4-FFF2-40B4-BE49-F238E27FC236}">
                <a16:creationId xmlns:a16="http://schemas.microsoft.com/office/drawing/2014/main" id="{4EFFE9CA-805A-41FA-C666-8560743FD4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2126024"/>
              </p:ext>
            </p:extLst>
          </p:nvPr>
        </p:nvGraphicFramePr>
        <p:xfrm>
          <a:off x="9027072" y="4996474"/>
          <a:ext cx="2214018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9003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499742394"/>
                    </a:ext>
                  </a:extLst>
                </a:gridCol>
              </a:tblGrid>
              <a:tr h="315812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graphicFrame>
        <p:nvGraphicFramePr>
          <p:cNvPr id="16" name="Tabella 15">
            <a:extLst>
              <a:ext uri="{FF2B5EF4-FFF2-40B4-BE49-F238E27FC236}">
                <a16:creationId xmlns:a16="http://schemas.microsoft.com/office/drawing/2014/main" id="{8D6A1BAD-CD27-6501-695D-D2C6B4F527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534983"/>
              </p:ext>
            </p:extLst>
          </p:nvPr>
        </p:nvGraphicFramePr>
        <p:xfrm>
          <a:off x="9027072" y="5646040"/>
          <a:ext cx="2214018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9003">
                  <a:extLst>
                    <a:ext uri="{9D8B030D-6E8A-4147-A177-3AD203B41FA5}">
                      <a16:colId xmlns:a16="http://schemas.microsoft.com/office/drawing/2014/main" val="2998922191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671690401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690267907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2289035053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3766702230"/>
                    </a:ext>
                  </a:extLst>
                </a:gridCol>
                <a:gridCol w="369003">
                  <a:extLst>
                    <a:ext uri="{9D8B030D-6E8A-4147-A177-3AD203B41FA5}">
                      <a16:colId xmlns:a16="http://schemas.microsoft.com/office/drawing/2014/main" val="499742394"/>
                    </a:ext>
                  </a:extLst>
                </a:gridCol>
              </a:tblGrid>
              <a:tr h="315812"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665024"/>
                  </a:ext>
                </a:extLst>
              </a:tr>
            </a:tbl>
          </a:graphicData>
        </a:graphic>
      </p:graphicFrame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4E413F0E-6F6C-DD7F-7BCC-8A648D0BBC0F}"/>
              </a:ext>
            </a:extLst>
          </p:cNvPr>
          <p:cNvSpPr txBox="1"/>
          <p:nvPr/>
        </p:nvSpPr>
        <p:spPr>
          <a:xfrm>
            <a:off x="9776124" y="4605496"/>
            <a:ext cx="123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Solution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4CB2D678-FE71-DE3E-1B61-1DBE6EE7646F}"/>
              </a:ext>
            </a:extLst>
          </p:cNvPr>
          <p:cNvSpPr txBox="1"/>
          <p:nvPr/>
        </p:nvSpPr>
        <p:spPr>
          <a:xfrm>
            <a:off x="5649104" y="4622112"/>
            <a:ext cx="12340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Solution</a:t>
            </a:r>
            <a:endParaRPr lang="it-IT" sz="14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AD297500-FE55-3120-6DB0-3E3CF5B4B376}"/>
              </a:ext>
            </a:extLst>
          </p:cNvPr>
          <p:cNvSpPr/>
          <p:nvPr/>
        </p:nvSpPr>
        <p:spPr>
          <a:xfrm>
            <a:off x="377638" y="719323"/>
            <a:ext cx="5369193" cy="266960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6855156C-4AC4-98F0-237D-1FA94C9A4AEE}"/>
              </a:ext>
            </a:extLst>
          </p:cNvPr>
          <p:cNvSpPr/>
          <p:nvPr/>
        </p:nvSpPr>
        <p:spPr>
          <a:xfrm>
            <a:off x="6480707" y="716475"/>
            <a:ext cx="5369193" cy="266960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01361629-82AF-76F4-0F3A-5C92F68C243A}"/>
              </a:ext>
            </a:extLst>
          </p:cNvPr>
          <p:cNvSpPr/>
          <p:nvPr/>
        </p:nvSpPr>
        <p:spPr>
          <a:xfrm>
            <a:off x="377639" y="3564330"/>
            <a:ext cx="11472262" cy="314190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9" name="Connettore 2 38">
            <a:extLst>
              <a:ext uri="{FF2B5EF4-FFF2-40B4-BE49-F238E27FC236}">
                <a16:creationId xmlns:a16="http://schemas.microsoft.com/office/drawing/2014/main" id="{2988F5E3-BD84-2DAA-29FE-27830D19EB08}"/>
              </a:ext>
            </a:extLst>
          </p:cNvPr>
          <p:cNvCxnSpPr>
            <a:cxnSpLocks/>
          </p:cNvCxnSpPr>
          <p:nvPr/>
        </p:nvCxnSpPr>
        <p:spPr>
          <a:xfrm flipH="1">
            <a:off x="1797627" y="5331754"/>
            <a:ext cx="1091046" cy="334015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A7EAC528-8EF5-DABD-4673-600463CC18A2}"/>
              </a:ext>
            </a:extLst>
          </p:cNvPr>
          <p:cNvCxnSpPr>
            <a:cxnSpLocks/>
          </p:cNvCxnSpPr>
          <p:nvPr/>
        </p:nvCxnSpPr>
        <p:spPr>
          <a:xfrm>
            <a:off x="1797627" y="5343819"/>
            <a:ext cx="1177739" cy="311203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>
            <a:extLst>
              <a:ext uri="{FF2B5EF4-FFF2-40B4-BE49-F238E27FC236}">
                <a16:creationId xmlns:a16="http://schemas.microsoft.com/office/drawing/2014/main" id="{FA9F107C-EF14-8F26-6AAF-C49D71C2A17F}"/>
              </a:ext>
            </a:extLst>
          </p:cNvPr>
          <p:cNvCxnSpPr>
            <a:cxnSpLocks/>
          </p:cNvCxnSpPr>
          <p:nvPr/>
        </p:nvCxnSpPr>
        <p:spPr>
          <a:xfrm>
            <a:off x="5533646" y="5343819"/>
            <a:ext cx="0" cy="32195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>
            <a:extLst>
              <a:ext uri="{FF2B5EF4-FFF2-40B4-BE49-F238E27FC236}">
                <a16:creationId xmlns:a16="http://schemas.microsoft.com/office/drawing/2014/main" id="{B74F7255-7819-1739-B0BA-F5E98571AB5F}"/>
              </a:ext>
            </a:extLst>
          </p:cNvPr>
          <p:cNvCxnSpPr>
            <a:cxnSpLocks/>
          </p:cNvCxnSpPr>
          <p:nvPr/>
        </p:nvCxnSpPr>
        <p:spPr>
          <a:xfrm flipH="1">
            <a:off x="5893035" y="5343819"/>
            <a:ext cx="743596" cy="302221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>
            <a:extLst>
              <a:ext uri="{FF2B5EF4-FFF2-40B4-BE49-F238E27FC236}">
                <a16:creationId xmlns:a16="http://schemas.microsoft.com/office/drawing/2014/main" id="{53B2ACA5-512C-4569-F983-9A1C8BA6CC28}"/>
              </a:ext>
            </a:extLst>
          </p:cNvPr>
          <p:cNvCxnSpPr>
            <a:cxnSpLocks/>
          </p:cNvCxnSpPr>
          <p:nvPr/>
        </p:nvCxnSpPr>
        <p:spPr>
          <a:xfrm>
            <a:off x="9580418" y="5330689"/>
            <a:ext cx="1201855" cy="324333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>
            <a:extLst>
              <a:ext uri="{FF2B5EF4-FFF2-40B4-BE49-F238E27FC236}">
                <a16:creationId xmlns:a16="http://schemas.microsoft.com/office/drawing/2014/main" id="{66538437-DE29-8CD7-2194-ECF2805B24BA}"/>
              </a:ext>
            </a:extLst>
          </p:cNvPr>
          <p:cNvCxnSpPr>
            <a:cxnSpLocks/>
          </p:cNvCxnSpPr>
          <p:nvPr/>
        </p:nvCxnSpPr>
        <p:spPr>
          <a:xfrm flipH="1">
            <a:off x="9580418" y="5333267"/>
            <a:ext cx="1102984" cy="311004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>
            <a:extLst>
              <a:ext uri="{FF2B5EF4-FFF2-40B4-BE49-F238E27FC236}">
                <a16:creationId xmlns:a16="http://schemas.microsoft.com/office/drawing/2014/main" id="{38509C4C-AB8C-4F41-37F1-CCF5C44B73F0}"/>
              </a:ext>
            </a:extLst>
          </p:cNvPr>
          <p:cNvCxnSpPr>
            <a:cxnSpLocks/>
          </p:cNvCxnSpPr>
          <p:nvPr/>
        </p:nvCxnSpPr>
        <p:spPr>
          <a:xfrm>
            <a:off x="9985664" y="5333267"/>
            <a:ext cx="371540" cy="311004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>
            <a:extLst>
              <a:ext uri="{FF2B5EF4-FFF2-40B4-BE49-F238E27FC236}">
                <a16:creationId xmlns:a16="http://schemas.microsoft.com/office/drawing/2014/main" id="{AC165FD4-AD85-A966-4E2A-249D49E9F8E9}"/>
              </a:ext>
            </a:extLst>
          </p:cNvPr>
          <p:cNvCxnSpPr>
            <a:cxnSpLocks/>
          </p:cNvCxnSpPr>
          <p:nvPr/>
        </p:nvCxnSpPr>
        <p:spPr>
          <a:xfrm flipH="1">
            <a:off x="9886793" y="5339401"/>
            <a:ext cx="447740" cy="30487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890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22250-2644-1495-EE89-730EA36CF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8DF5F07-4815-052A-0888-EBDF7D99F617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Crossover vs. Mutazione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1FCE4E1-86D9-D849-791A-02C0AC28A42F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F29C770-0D84-115E-DCD3-FC60782DDC97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E5E2F44-346C-B870-24E0-E218040B2A6C}"/>
              </a:ext>
            </a:extLst>
          </p:cNvPr>
          <p:cNvSpPr txBox="1"/>
          <p:nvPr/>
        </p:nvSpPr>
        <p:spPr>
          <a:xfrm>
            <a:off x="545523" y="723381"/>
            <a:ext cx="532534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Crossover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Combina informazioni da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due genitori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→ crea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nuove regioni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nello spazio di ricerca.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Effettua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salti più grandi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verso aree “intermedie” tra i genitori.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Exploration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permette di scoprire nuove combinazioni promettenti.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usato da solo rischia di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perdere diversità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(ricombina sempre lo stesso materiale genetico).</a:t>
            </a:r>
          </a:p>
        </p:txBody>
      </p:sp>
      <p:pic>
        <p:nvPicPr>
          <p:cNvPr id="2" name="Immagine 1" descr="Immagine che contiene testo, schermata, Carattere, linea&#10;&#10;Il contenuto generato dall'IA potrebbe non essere corretto.">
            <a:extLst>
              <a:ext uri="{FF2B5EF4-FFF2-40B4-BE49-F238E27FC236}">
                <a16:creationId xmlns:a16="http://schemas.microsoft.com/office/drawing/2014/main" id="{46F9695A-EFBF-DB93-1086-C85C17F03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052"/>
          <a:stretch>
            <a:fillRect/>
          </a:stretch>
        </p:blipFill>
        <p:spPr>
          <a:xfrm>
            <a:off x="1240140" y="5110409"/>
            <a:ext cx="8559047" cy="96746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A355B51-9210-6A3A-446D-E11A74070DB5}"/>
              </a:ext>
            </a:extLst>
          </p:cNvPr>
          <p:cNvSpPr txBox="1"/>
          <p:nvPr/>
        </p:nvSpPr>
        <p:spPr>
          <a:xfrm>
            <a:off x="2406501" y="4784249"/>
            <a:ext cx="9642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crossover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endParaRPr lang="it-IT" sz="12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F800549-231B-686C-311C-211ADAF5FA84}"/>
              </a:ext>
            </a:extLst>
          </p:cNvPr>
          <p:cNvSpPr txBox="1"/>
          <p:nvPr/>
        </p:nvSpPr>
        <p:spPr>
          <a:xfrm>
            <a:off x="3675277" y="4784249"/>
            <a:ext cx="1044286" cy="276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mutazione</a:t>
            </a:r>
            <a:r>
              <a:rPr lang="it-IT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endParaRPr lang="it-IT" sz="1200" dirty="0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044B245C-4712-8E10-8A14-0A95004FCE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2259" y="5487223"/>
            <a:ext cx="1837592" cy="118131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867DA8B-B201-FA8A-51D3-D0A571AF5B74}"/>
              </a:ext>
            </a:extLst>
          </p:cNvPr>
          <p:cNvSpPr txBox="1"/>
          <p:nvPr/>
        </p:nvSpPr>
        <p:spPr>
          <a:xfrm>
            <a:off x="6717723" y="723381"/>
            <a:ext cx="48473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Mutazione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Agisce su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un solo individuo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cambiando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pochi geni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Effettua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piccoli passi locali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nella regione già conosciuta.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Exploitation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 serve a rifinire e ottimizzare una soluzione.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Se usata da sola diventa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casuale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, perde direzionalità.</a:t>
            </a:r>
          </a:p>
        </p:txBody>
      </p:sp>
      <p:pic>
        <p:nvPicPr>
          <p:cNvPr id="15" name="Picture 2" descr="Dna Clipart Heredity - Mutation Clipart, HD Png Download - kindpng">
            <a:extLst>
              <a:ext uri="{FF2B5EF4-FFF2-40B4-BE49-F238E27FC236}">
                <a16:creationId xmlns:a16="http://schemas.microsoft.com/office/drawing/2014/main" id="{81550824-5894-0A8F-A37C-EAD04C2F0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4013" y="3212573"/>
            <a:ext cx="1275560" cy="112872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hromosomal Crossover - an overview | ScienceDirect Topics">
            <a:extLst>
              <a:ext uri="{FF2B5EF4-FFF2-40B4-BE49-F238E27FC236}">
                <a16:creationId xmlns:a16="http://schemas.microsoft.com/office/drawing/2014/main" id="{EA8248FD-0059-45FC-7DF2-3423AA54A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501" y="3212573"/>
            <a:ext cx="1446535" cy="103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F4EE3855-5476-896E-BA7E-9EA41ADA412D}"/>
              </a:ext>
            </a:extLst>
          </p:cNvPr>
          <p:cNvCxnSpPr/>
          <p:nvPr/>
        </p:nvCxnSpPr>
        <p:spPr>
          <a:xfrm>
            <a:off x="2888645" y="5120868"/>
            <a:ext cx="0" cy="473275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5C80AA18-229D-13CE-2F4A-772BE754C89B}"/>
              </a:ext>
            </a:extLst>
          </p:cNvPr>
          <p:cNvCxnSpPr/>
          <p:nvPr/>
        </p:nvCxnSpPr>
        <p:spPr>
          <a:xfrm>
            <a:off x="4080136" y="5110409"/>
            <a:ext cx="0" cy="473275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8003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F035B-EAE5-5D79-8823-C8BEED3F7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BE7BD42-6145-5FE3-A0EF-C77D9666157B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Replacement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Strategies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71D5E69-060A-7F3B-3ABC-0C4F7A0D5218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CF76473-56F9-30F9-E9F9-21BC05E05A33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0D7C10DA-3F93-DF2C-DBD9-4FF0D2B307B0}"/>
              </a:ext>
            </a:extLst>
          </p:cNvPr>
          <p:cNvSpPr txBox="1"/>
          <p:nvPr/>
        </p:nvSpPr>
        <p:spPr>
          <a:xfrm>
            <a:off x="602674" y="636992"/>
            <a:ext cx="107441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fase di </a:t>
            </a:r>
            <a:r>
              <a:rPr lang="it-IT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replacement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decide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quali individui sopravvivono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alla generazione successiva.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Poiché la dimensione della popolazione resta costante, i nuovi individui (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offspring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) devono </a:t>
            </a:r>
            <a:r>
              <a:rPr lang="it-IT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sostituire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alcuni genitori.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Le principali strategie per il </a:t>
            </a:r>
            <a:r>
              <a:rPr lang="it-IT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replacement</a:t>
            </a:r>
            <a:r>
              <a:rPr lang="it-IT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sono: </a:t>
            </a:r>
          </a:p>
        </p:txBody>
      </p:sp>
      <p:graphicFrame>
        <p:nvGraphicFramePr>
          <p:cNvPr id="41" name="Diagramma 40">
            <a:extLst>
              <a:ext uri="{FF2B5EF4-FFF2-40B4-BE49-F238E27FC236}">
                <a16:creationId xmlns:a16="http://schemas.microsoft.com/office/drawing/2014/main" id="{BB0559D0-AF05-A52E-9314-4A1281191F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9681859"/>
              </p:ext>
            </p:extLst>
          </p:nvPr>
        </p:nvGraphicFramePr>
        <p:xfrm>
          <a:off x="602674" y="1857208"/>
          <a:ext cx="11097490" cy="3681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7743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4DA2D-B6CE-D1A2-05A9-CD48A1D7E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5C8965BA-1C4D-83F8-17D2-FA6533498A20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GA for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knapsack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E50D39B-C5A1-F2F4-83AA-65A0FA48BAB3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5B0A8065-9D6B-D192-B111-24ACC6980024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67B2E19D-A30E-3E50-00F8-13523A015E88}"/>
                  </a:ext>
                </a:extLst>
              </p:cNvPr>
              <p:cNvSpPr txBox="1"/>
              <p:nvPr/>
            </p:nvSpPr>
            <p:spPr>
              <a:xfrm>
                <a:off x="5188244" y="887821"/>
                <a:ext cx="6560218" cy="52629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Selezione (Roulette Wheel)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Le probabilità di selezione sono proporzionali alla fitness.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Supponiamo vengano scelti: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P2 e P3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Crossover (1-point)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P2: </a:t>
                </a:r>
                <a:r>
                  <a:rPr lang="it-IT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1 1 | 0 0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P3: </a:t>
                </a:r>
                <a:r>
                  <a:rPr lang="it-IT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0 1 | 1 0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Offspring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1: </a:t>
                </a:r>
                <a:r>
                  <a:rPr lang="it-IT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1 1 </a:t>
                </a:r>
                <a:r>
                  <a:rPr lang="it-IT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1 0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Offspring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2: </a:t>
                </a:r>
                <a:r>
                  <a:rPr lang="it-IT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0 1 </a:t>
                </a:r>
                <a:r>
                  <a:rPr lang="it-IT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0 0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Mutazione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Con probabilità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ar-AE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ar-AE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sz="1400" i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r>
                  <a:rPr lang="ar-AE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invertiamo un gene.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Nell’</a:t>
                </a: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offspring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1 muta il 4° gene: 1 1 1 0 → 1 1 1 </a:t>
                </a:r>
                <a:r>
                  <a:rPr lang="it-IT" sz="1400" dirty="0">
                    <a:solidFill>
                      <a:srgbClr val="C00000"/>
                    </a:solidFill>
                    <a:latin typeface="Bierstadt" panose="020B0004020202020204" pitchFamily="34" charset="0"/>
                  </a:rPr>
                  <a:t>1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Valutazione e penalità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Replacement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(Elitismo)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mantiene il migliore della generazione precedente (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P2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, fitness 17)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Nuova popolazione: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O1, O2, P2, P3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Iterazioni successive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Dopo alcune generazioni, la popolazione converge verso  [1 1 0 0] o [1 0 1 0]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Soluzioni ottime locali con fitness ≈ 18–19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</p:txBody>
          </p:sp>
        </mc:Choice>
        <mc:Fallback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67B2E19D-A30E-3E50-00F8-13523A015E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8244" y="887821"/>
                <a:ext cx="6560218" cy="5262979"/>
              </a:xfrm>
              <a:prstGeom prst="rect">
                <a:avLst/>
              </a:prstGeom>
              <a:blipFill>
                <a:blip r:embed="rId3"/>
                <a:stretch>
                  <a:fillRect l="-279" t="-232" b="-3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5" name="Tabella 24">
            <a:extLst>
              <a:ext uri="{FF2B5EF4-FFF2-40B4-BE49-F238E27FC236}">
                <a16:creationId xmlns:a16="http://schemas.microsoft.com/office/drawing/2014/main" id="{26DE8C0E-6A8F-4932-C327-65E120F6A2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152778"/>
              </p:ext>
            </p:extLst>
          </p:nvPr>
        </p:nvGraphicFramePr>
        <p:xfrm>
          <a:off x="5594017" y="3595254"/>
          <a:ext cx="6008961" cy="914400"/>
        </p:xfrm>
        <a:graphic>
          <a:graphicData uri="http://schemas.openxmlformats.org/drawingml/2006/table">
            <a:tbl>
              <a:tblPr/>
              <a:tblGrid>
                <a:gridCol w="772298">
                  <a:extLst>
                    <a:ext uri="{9D8B030D-6E8A-4147-A177-3AD203B41FA5}">
                      <a16:colId xmlns:a16="http://schemas.microsoft.com/office/drawing/2014/main" val="996174397"/>
                    </a:ext>
                  </a:extLst>
                </a:gridCol>
                <a:gridCol w="910210">
                  <a:extLst>
                    <a:ext uri="{9D8B030D-6E8A-4147-A177-3AD203B41FA5}">
                      <a16:colId xmlns:a16="http://schemas.microsoft.com/office/drawing/2014/main" val="1189144228"/>
                    </a:ext>
                  </a:extLst>
                </a:gridCol>
                <a:gridCol w="992956">
                  <a:extLst>
                    <a:ext uri="{9D8B030D-6E8A-4147-A177-3AD203B41FA5}">
                      <a16:colId xmlns:a16="http://schemas.microsoft.com/office/drawing/2014/main" val="2129982052"/>
                    </a:ext>
                  </a:extLst>
                </a:gridCol>
                <a:gridCol w="735981">
                  <a:extLst>
                    <a:ext uri="{9D8B030D-6E8A-4147-A177-3AD203B41FA5}">
                      <a16:colId xmlns:a16="http://schemas.microsoft.com/office/drawing/2014/main" val="949636460"/>
                    </a:ext>
                  </a:extLst>
                </a:gridCol>
                <a:gridCol w="2597516">
                  <a:extLst>
                    <a:ext uri="{9D8B030D-6E8A-4147-A177-3AD203B41FA5}">
                      <a16:colId xmlns:a16="http://schemas.microsoft.com/office/drawing/2014/main" val="383698686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Off.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Sol.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Fitness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3313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1 1 1 1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57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</a:t>
                      </a:r>
                      <a:r>
                        <a:rPr lang="el-G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 – λ·(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30</a:t>
                      </a:r>
                      <a:r>
                        <a:rPr lang="el-G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–10) = 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</a:t>
                      </a:r>
                      <a:r>
                        <a:rPr lang="el-G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 – 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40</a:t>
                      </a:r>
                      <a:r>
                        <a:rPr lang="el-GR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= 1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7</a:t>
                      </a:r>
                      <a:endParaRPr lang="el-GR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8682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0 1 0 0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2525"/>
                  </a:ext>
                </a:extLst>
              </a:tr>
            </a:tbl>
          </a:graphicData>
        </a:graphic>
      </p:graphicFrame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BB579EE0-818D-54D2-0792-0556D811FE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531498"/>
              </p:ext>
            </p:extLst>
          </p:nvPr>
        </p:nvGraphicFramePr>
        <p:xfrm>
          <a:off x="1113914" y="1459829"/>
          <a:ext cx="2757055" cy="1524000"/>
        </p:xfrm>
        <a:graphic>
          <a:graphicData uri="http://schemas.openxmlformats.org/drawingml/2006/table">
            <a:tbl>
              <a:tblPr/>
              <a:tblGrid>
                <a:gridCol w="1021773">
                  <a:extLst>
                    <a:ext uri="{9D8B030D-6E8A-4147-A177-3AD203B41FA5}">
                      <a16:colId xmlns:a16="http://schemas.microsoft.com/office/drawing/2014/main" val="3707446678"/>
                    </a:ext>
                  </a:extLst>
                </a:gridCol>
                <a:gridCol w="852054">
                  <a:extLst>
                    <a:ext uri="{9D8B030D-6E8A-4147-A177-3AD203B41FA5}">
                      <a16:colId xmlns:a16="http://schemas.microsoft.com/office/drawing/2014/main" val="1105945989"/>
                    </a:ext>
                  </a:extLst>
                </a:gridCol>
                <a:gridCol w="883228">
                  <a:extLst>
                    <a:ext uri="{9D8B030D-6E8A-4147-A177-3AD203B41FA5}">
                      <a16:colId xmlns:a16="http://schemas.microsoft.com/office/drawing/2014/main" val="38417656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Oggetto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25148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9010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77744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25222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6627275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DD8A79B9-A7CC-0C29-E09A-6B5A91617E59}"/>
              </a:ext>
            </a:extLst>
          </p:cNvPr>
          <p:cNvSpPr txBox="1"/>
          <p:nvPr/>
        </p:nvSpPr>
        <p:spPr>
          <a:xfrm>
            <a:off x="1279304" y="3103812"/>
            <a:ext cx="24262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Capacità massima: </a:t>
            </a: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10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  <a:endParaRPr lang="it-IT" sz="1400" dirty="0"/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1BF1CE41-65E5-BE82-A0B8-C28150FFF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175990"/>
              </p:ext>
            </p:extLst>
          </p:nvPr>
        </p:nvGraphicFramePr>
        <p:xfrm>
          <a:off x="607019" y="4784155"/>
          <a:ext cx="4097805" cy="1524000"/>
        </p:xfrm>
        <a:graphic>
          <a:graphicData uri="http://schemas.openxmlformats.org/drawingml/2006/table">
            <a:tbl>
              <a:tblPr/>
              <a:tblGrid>
                <a:gridCol w="679196">
                  <a:extLst>
                    <a:ext uri="{9D8B030D-6E8A-4147-A177-3AD203B41FA5}">
                      <a16:colId xmlns:a16="http://schemas.microsoft.com/office/drawing/2014/main" val="1550240514"/>
                    </a:ext>
                  </a:extLst>
                </a:gridCol>
                <a:gridCol w="1070263">
                  <a:extLst>
                    <a:ext uri="{9D8B030D-6E8A-4147-A177-3AD203B41FA5}">
                      <a16:colId xmlns:a16="http://schemas.microsoft.com/office/drawing/2014/main" val="3751767354"/>
                    </a:ext>
                  </a:extLst>
                </a:gridCol>
                <a:gridCol w="831273">
                  <a:extLst>
                    <a:ext uri="{9D8B030D-6E8A-4147-A177-3AD203B41FA5}">
                      <a16:colId xmlns:a16="http://schemas.microsoft.com/office/drawing/2014/main" val="447426608"/>
                    </a:ext>
                  </a:extLst>
                </a:gridCol>
                <a:gridCol w="665018">
                  <a:extLst>
                    <a:ext uri="{9D8B030D-6E8A-4147-A177-3AD203B41FA5}">
                      <a16:colId xmlns:a16="http://schemas.microsoft.com/office/drawing/2014/main" val="1949435418"/>
                    </a:ext>
                  </a:extLst>
                </a:gridCol>
                <a:gridCol w="852055">
                  <a:extLst>
                    <a:ext uri="{9D8B030D-6E8A-4147-A177-3AD203B41FA5}">
                      <a16:colId xmlns:a16="http://schemas.microsoft.com/office/drawing/2014/main" val="32445417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Crom</a:t>
                      </a: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Soluzione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Valore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Peso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Fitness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67093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1 0 1 0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7510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accent2"/>
                          </a:solidFill>
                          <a:latin typeface="Bierstadt" panose="020B0004020202020204" pitchFamily="34" charset="0"/>
                        </a:rPr>
                        <a:t>P2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accent2"/>
                          </a:solidFill>
                          <a:latin typeface="Bierstadt" panose="020B0004020202020204" pitchFamily="34" charset="0"/>
                        </a:rPr>
                        <a:t>1 1 0 0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3131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accent1"/>
                          </a:solidFill>
                          <a:latin typeface="Bierstadt" panose="020B0004020202020204" pitchFamily="34" charset="0"/>
                        </a:rPr>
                        <a:t>P3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accent1"/>
                          </a:solidFill>
                          <a:latin typeface="Bierstadt" panose="020B0004020202020204" pitchFamily="34" charset="0"/>
                        </a:rPr>
                        <a:t>0 1 1 0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1696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P4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0 0 1 1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261134"/>
                  </a:ext>
                </a:extLst>
              </a:tr>
            </a:tbl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BCA766A8-5662-64F2-165C-80FC03357E5D}"/>
              </a:ext>
            </a:extLst>
          </p:cNvPr>
          <p:cNvSpPr txBox="1"/>
          <p:nvPr/>
        </p:nvSpPr>
        <p:spPr>
          <a:xfrm>
            <a:off x="589022" y="3696517"/>
            <a:ext cx="40978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Rappresentazione (genotipo): o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gni oggetto → 1 se preso, 0 se escluso (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encoding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binario)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Generazione della popolazione iniziale in maniera casuale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76B5964-6FE0-A5EA-9BFD-49468648B959}"/>
              </a:ext>
            </a:extLst>
          </p:cNvPr>
          <p:cNvSpPr/>
          <p:nvPr/>
        </p:nvSpPr>
        <p:spPr>
          <a:xfrm>
            <a:off x="324209" y="654627"/>
            <a:ext cx="4663427" cy="588125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8AB916E-EE51-BD97-6B82-A57BE7080903}"/>
              </a:ext>
            </a:extLst>
          </p:cNvPr>
          <p:cNvSpPr/>
          <p:nvPr/>
        </p:nvSpPr>
        <p:spPr>
          <a:xfrm>
            <a:off x="5110596" y="654627"/>
            <a:ext cx="6922077" cy="588125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E6E9A27-C358-83C8-D031-938B9ED061AD}"/>
              </a:ext>
            </a:extLst>
          </p:cNvPr>
          <p:cNvSpPr txBox="1"/>
          <p:nvPr/>
        </p:nvSpPr>
        <p:spPr>
          <a:xfrm>
            <a:off x="443538" y="708882"/>
            <a:ext cx="40978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Massimizzare il valore totale senza superare la capacità dello zaino</a:t>
            </a:r>
          </a:p>
        </p:txBody>
      </p:sp>
    </p:spTree>
    <p:extLst>
      <p:ext uri="{BB962C8B-B14F-4D97-AF65-F5344CB8AC3E}">
        <p14:creationId xmlns:p14="http://schemas.microsoft.com/office/powerpoint/2010/main" val="3360169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18299-9807-8F8E-F4DA-9ACDDF0B3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D6F3C89-75BA-233B-68DC-A2930D1CDA54}"/>
              </a:ext>
            </a:extLst>
          </p:cNvPr>
          <p:cNvSpPr txBox="1"/>
          <p:nvPr/>
        </p:nvSpPr>
        <p:spPr>
          <a:xfrm>
            <a:off x="324209" y="151764"/>
            <a:ext cx="4498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GA for TSP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C9D8874-79DF-FE6A-FCAA-9D18EAD29A64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804EE5D-3B10-5F8E-D3C8-94234B97CB65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2E260B3B-B4C0-9499-B75F-D828EFC01D99}"/>
                  </a:ext>
                </a:extLst>
              </p:cNvPr>
              <p:cNvSpPr txBox="1"/>
              <p:nvPr/>
            </p:nvSpPr>
            <p:spPr>
              <a:xfrm>
                <a:off x="5188244" y="243096"/>
                <a:ext cx="6560218" cy="63401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Selezione (</a:t>
                </a: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Tourname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selection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k=3)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La selezione avviene in tornei da 3 individui scelti a caso.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 ogni torneo vince l’individuo con la fitness più alta.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Genitori scelti: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P2 e P6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(i migliori vincono più tornei).</a:t>
                </a: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Crossover (Order Crossover - OX)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P2: </a:t>
                </a:r>
                <a:r>
                  <a:rPr lang="it-IT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A B | D F | E C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P6: </a:t>
                </a:r>
                <a:r>
                  <a:rPr lang="pt-BR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A B |E D | F C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Offspring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1: </a:t>
                </a:r>
                <a:r>
                  <a:rPr lang="it-IT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 _ _D F _ _ _ 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→</a:t>
                </a:r>
                <a:r>
                  <a:rPr lang="it-IT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B E </a:t>
                </a:r>
                <a:r>
                  <a:rPr lang="it-IT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D F </a:t>
                </a:r>
                <a:r>
                  <a:rPr lang="it-IT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C A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Offspring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2: _ _</a:t>
                </a:r>
                <a:r>
                  <a:rPr lang="pt-BR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E D _ _ _ </a:t>
                </a:r>
                <a:r>
                  <a:rPr lang="pt-B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→  </a:t>
                </a:r>
                <a:r>
                  <a:rPr lang="pt-BR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B F </a:t>
                </a:r>
                <a:r>
                  <a:rPr lang="pt-BR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E D </a:t>
                </a:r>
                <a:r>
                  <a:rPr lang="pt-BR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C A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Mutazione (swap </a:t>
                </a: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mutation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01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 Scambio di due geni: </a:t>
                </a:r>
                <a:r>
                  <a:rPr lang="pt-B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B F E D C A → B C E D F A </a:t>
                </a: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Valutazione e penalità 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Replacement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(elitismo)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mantiene il migliore della generazione precedente (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P6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Nuova popolazione: O1, O2, P2, P3, P5, P6 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Iterazioni successive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L’evoluzione converge verso: A–B–D–E–F–C–A (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90 km -&gt; f = 0.0111)</a:t>
                </a:r>
                <a:endParaRPr lang="it-IT" sz="1400" dirty="0"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2E260B3B-B4C0-9499-B75F-D828EFC01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8244" y="243096"/>
                <a:ext cx="6560218" cy="6340197"/>
              </a:xfrm>
              <a:prstGeom prst="rect">
                <a:avLst/>
              </a:prstGeom>
              <a:blipFill>
                <a:blip r:embed="rId3"/>
                <a:stretch>
                  <a:fillRect l="-279" t="-19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ttangolo 8">
            <a:extLst>
              <a:ext uri="{FF2B5EF4-FFF2-40B4-BE49-F238E27FC236}">
                <a16:creationId xmlns:a16="http://schemas.microsoft.com/office/drawing/2014/main" id="{527B88E4-C8D5-514C-309F-1284C0264897}"/>
              </a:ext>
            </a:extLst>
          </p:cNvPr>
          <p:cNvSpPr/>
          <p:nvPr/>
        </p:nvSpPr>
        <p:spPr>
          <a:xfrm>
            <a:off x="324209" y="654627"/>
            <a:ext cx="4663427" cy="588125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253022F-0C7C-3D98-3F37-342AF0568A99}"/>
              </a:ext>
            </a:extLst>
          </p:cNvPr>
          <p:cNvSpPr/>
          <p:nvPr/>
        </p:nvSpPr>
        <p:spPr>
          <a:xfrm>
            <a:off x="5110596" y="151765"/>
            <a:ext cx="6922077" cy="638411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58B6CE3-C541-90C7-545B-5EAFCA6AE821}"/>
              </a:ext>
            </a:extLst>
          </p:cNvPr>
          <p:cNvSpPr txBox="1"/>
          <p:nvPr/>
        </p:nvSpPr>
        <p:spPr>
          <a:xfrm>
            <a:off x="443538" y="708882"/>
            <a:ext cx="40978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Trovare il percorso più breve che visita tutte le città una sola volta e ritorna al punto di partenza.</a:t>
            </a: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856B3A97-0B5C-D633-28CB-2CCD60E6A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925319"/>
              </p:ext>
            </p:extLst>
          </p:nvPr>
        </p:nvGraphicFramePr>
        <p:xfrm>
          <a:off x="835712" y="1285730"/>
          <a:ext cx="3604425" cy="2125232"/>
        </p:xfrm>
        <a:graphic>
          <a:graphicData uri="http://schemas.openxmlformats.org/drawingml/2006/table">
            <a:tbl>
              <a:tblPr/>
              <a:tblGrid>
                <a:gridCol w="603538">
                  <a:extLst>
                    <a:ext uri="{9D8B030D-6E8A-4147-A177-3AD203B41FA5}">
                      <a16:colId xmlns:a16="http://schemas.microsoft.com/office/drawing/2014/main" val="2479051681"/>
                    </a:ext>
                  </a:extLst>
                </a:gridCol>
                <a:gridCol w="439034">
                  <a:extLst>
                    <a:ext uri="{9D8B030D-6E8A-4147-A177-3AD203B41FA5}">
                      <a16:colId xmlns:a16="http://schemas.microsoft.com/office/drawing/2014/main" val="172270510"/>
                    </a:ext>
                  </a:extLst>
                </a:gridCol>
                <a:gridCol w="488255">
                  <a:extLst>
                    <a:ext uri="{9D8B030D-6E8A-4147-A177-3AD203B41FA5}">
                      <a16:colId xmlns:a16="http://schemas.microsoft.com/office/drawing/2014/main" val="1844241493"/>
                    </a:ext>
                  </a:extLst>
                </a:gridCol>
                <a:gridCol w="519105">
                  <a:extLst>
                    <a:ext uri="{9D8B030D-6E8A-4147-A177-3AD203B41FA5}">
                      <a16:colId xmlns:a16="http://schemas.microsoft.com/office/drawing/2014/main" val="3241942678"/>
                    </a:ext>
                  </a:extLst>
                </a:gridCol>
                <a:gridCol w="554491">
                  <a:extLst>
                    <a:ext uri="{9D8B030D-6E8A-4147-A177-3AD203B41FA5}">
                      <a16:colId xmlns:a16="http://schemas.microsoft.com/office/drawing/2014/main" val="3288145266"/>
                    </a:ext>
                  </a:extLst>
                </a:gridCol>
                <a:gridCol w="480581">
                  <a:extLst>
                    <a:ext uri="{9D8B030D-6E8A-4147-A177-3AD203B41FA5}">
                      <a16:colId xmlns:a16="http://schemas.microsoft.com/office/drawing/2014/main" val="1825617555"/>
                    </a:ext>
                  </a:extLst>
                </a:gridCol>
                <a:gridCol w="519421">
                  <a:extLst>
                    <a:ext uri="{9D8B030D-6E8A-4147-A177-3AD203B41FA5}">
                      <a16:colId xmlns:a16="http://schemas.microsoft.com/office/drawing/2014/main" val="430520458"/>
                    </a:ext>
                  </a:extLst>
                </a:gridCol>
              </a:tblGrid>
              <a:tr h="3609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dist</a:t>
                      </a:r>
                      <a:endParaRPr lang="it-I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961346"/>
                  </a:ext>
                </a:extLst>
              </a:tr>
              <a:tr h="2940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680610"/>
                  </a:ext>
                </a:extLst>
              </a:tr>
              <a:tr h="2940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29598"/>
                  </a:ext>
                </a:extLst>
              </a:tr>
              <a:tr h="2940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0936905"/>
                  </a:ext>
                </a:extLst>
              </a:tr>
              <a:tr h="2940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232333"/>
                  </a:ext>
                </a:extLst>
              </a:tr>
              <a:tr h="2940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472192"/>
                  </a:ext>
                </a:extLst>
              </a:tr>
              <a:tr h="2940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  <a:endParaRPr lang="it-I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0696544"/>
                  </a:ext>
                </a:extLst>
              </a:tr>
            </a:tbl>
          </a:graphicData>
        </a:graphic>
      </p:graphicFrame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02F1E808-DD0D-F566-A8F2-119EE19179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79395"/>
              </p:ext>
            </p:extLst>
          </p:nvPr>
        </p:nvGraphicFramePr>
        <p:xfrm>
          <a:off x="589022" y="4509654"/>
          <a:ext cx="3977627" cy="1920240"/>
        </p:xfrm>
        <a:graphic>
          <a:graphicData uri="http://schemas.openxmlformats.org/drawingml/2006/table">
            <a:tbl>
              <a:tblPr/>
              <a:tblGrid>
                <a:gridCol w="616527">
                  <a:extLst>
                    <a:ext uri="{9D8B030D-6E8A-4147-A177-3AD203B41FA5}">
                      <a16:colId xmlns:a16="http://schemas.microsoft.com/office/drawing/2014/main" val="1646116357"/>
                    </a:ext>
                  </a:extLst>
                </a:gridCol>
                <a:gridCol w="1272528">
                  <a:extLst>
                    <a:ext uri="{9D8B030D-6E8A-4147-A177-3AD203B41FA5}">
                      <a16:colId xmlns:a16="http://schemas.microsoft.com/office/drawing/2014/main" val="2779869962"/>
                    </a:ext>
                  </a:extLst>
                </a:gridCol>
                <a:gridCol w="820881">
                  <a:extLst>
                    <a:ext uri="{9D8B030D-6E8A-4147-A177-3AD203B41FA5}">
                      <a16:colId xmlns:a16="http://schemas.microsoft.com/office/drawing/2014/main" val="671816969"/>
                    </a:ext>
                  </a:extLst>
                </a:gridCol>
                <a:gridCol w="1267691">
                  <a:extLst>
                    <a:ext uri="{9D8B030D-6E8A-4147-A177-3AD203B41FA5}">
                      <a16:colId xmlns:a16="http://schemas.microsoft.com/office/drawing/2014/main" val="12272040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Crom</a:t>
                      </a: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Sol.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dist</a:t>
                      </a:r>
                      <a:endParaRPr lang="it-IT" sz="12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Fitness (1/d)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80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A B C D E F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121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0.0083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37011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A B D F E C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104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0.0096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0296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A C E D B F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122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0.0082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1189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A D E F B C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126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0.0079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925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A E D B C F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133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0.0075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5855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A B E D F C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94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0.0106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865902"/>
                  </a:ext>
                </a:extLst>
              </a:tr>
            </a:tbl>
          </a:graphicData>
        </a:graphic>
      </p:graphicFrame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2A76348-1E88-A1BB-4E52-D5FB4808A1E0}"/>
              </a:ext>
            </a:extLst>
          </p:cNvPr>
          <p:cNvSpPr txBox="1"/>
          <p:nvPr/>
        </p:nvSpPr>
        <p:spPr>
          <a:xfrm>
            <a:off x="627800" y="3519310"/>
            <a:ext cx="40978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Rappresentazione (genotipo):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ogni tour è una soluzione (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encoding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permutazione)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Generazione della popolazione iniziale in maniera casuale</a:t>
            </a:r>
          </a:p>
        </p:txBody>
      </p:sp>
      <p:graphicFrame>
        <p:nvGraphicFramePr>
          <p:cNvPr id="16" name="Tabella 15">
            <a:extLst>
              <a:ext uri="{FF2B5EF4-FFF2-40B4-BE49-F238E27FC236}">
                <a16:creationId xmlns:a16="http://schemas.microsoft.com/office/drawing/2014/main" id="{0719D6E1-A75B-11BC-5768-2C54493DAC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855569"/>
              </p:ext>
            </p:extLst>
          </p:nvPr>
        </p:nvGraphicFramePr>
        <p:xfrm>
          <a:off x="6311359" y="970492"/>
          <a:ext cx="3875533" cy="1371600"/>
        </p:xfrm>
        <a:graphic>
          <a:graphicData uri="http://schemas.openxmlformats.org/drawingml/2006/table">
            <a:tbl>
              <a:tblPr/>
              <a:tblGrid>
                <a:gridCol w="1065505">
                  <a:extLst>
                    <a:ext uri="{9D8B030D-6E8A-4147-A177-3AD203B41FA5}">
                      <a16:colId xmlns:a16="http://schemas.microsoft.com/office/drawing/2014/main" val="403727190"/>
                    </a:ext>
                  </a:extLst>
                </a:gridCol>
                <a:gridCol w="1481148">
                  <a:extLst>
                    <a:ext uri="{9D8B030D-6E8A-4147-A177-3AD203B41FA5}">
                      <a16:colId xmlns:a16="http://schemas.microsoft.com/office/drawing/2014/main" val="1615620051"/>
                    </a:ext>
                  </a:extLst>
                </a:gridCol>
                <a:gridCol w="1328880">
                  <a:extLst>
                    <a:ext uri="{9D8B030D-6E8A-4147-A177-3AD203B41FA5}">
                      <a16:colId xmlns:a16="http://schemas.microsoft.com/office/drawing/2014/main" val="3774906511"/>
                    </a:ext>
                  </a:extLst>
                </a:gridCol>
              </a:tblGrid>
              <a:tr h="2078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Torneo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Partecipanti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Vincitore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8131637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P1, P2, P4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P2</a:t>
                      </a:r>
                      <a:endParaRPr lang="it-IT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1227911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P3, P5, P6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P6</a:t>
                      </a:r>
                      <a:endParaRPr lang="it-IT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9173420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P1, P3, P6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P6</a:t>
                      </a:r>
                      <a:endParaRPr lang="it-IT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941263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P2, P4, P5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P2</a:t>
                      </a:r>
                      <a:endParaRPr lang="it-IT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7880428"/>
                  </a:ext>
                </a:extLst>
              </a:tr>
            </a:tbl>
          </a:graphicData>
        </a:graphic>
      </p:graphicFrame>
      <p:graphicFrame>
        <p:nvGraphicFramePr>
          <p:cNvPr id="17" name="Tabella 16">
            <a:extLst>
              <a:ext uri="{FF2B5EF4-FFF2-40B4-BE49-F238E27FC236}">
                <a16:creationId xmlns:a16="http://schemas.microsoft.com/office/drawing/2014/main" id="{516C5014-D69E-9584-77C0-2A9E0A0E89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4806799"/>
              </p:ext>
            </p:extLst>
          </p:nvPr>
        </p:nvGraphicFramePr>
        <p:xfrm>
          <a:off x="5629805" y="4374621"/>
          <a:ext cx="4557087" cy="822960"/>
        </p:xfrm>
        <a:graphic>
          <a:graphicData uri="http://schemas.openxmlformats.org/drawingml/2006/table">
            <a:tbl>
              <a:tblPr/>
              <a:tblGrid>
                <a:gridCol w="1111137">
                  <a:extLst>
                    <a:ext uri="{9D8B030D-6E8A-4147-A177-3AD203B41FA5}">
                      <a16:colId xmlns:a16="http://schemas.microsoft.com/office/drawing/2014/main" val="4153276754"/>
                    </a:ext>
                  </a:extLst>
                </a:gridCol>
                <a:gridCol w="1532826">
                  <a:extLst>
                    <a:ext uri="{9D8B030D-6E8A-4147-A177-3AD203B41FA5}">
                      <a16:colId xmlns:a16="http://schemas.microsoft.com/office/drawing/2014/main" val="2889627713"/>
                    </a:ext>
                  </a:extLst>
                </a:gridCol>
                <a:gridCol w="712381">
                  <a:extLst>
                    <a:ext uri="{9D8B030D-6E8A-4147-A177-3AD203B41FA5}">
                      <a16:colId xmlns:a16="http://schemas.microsoft.com/office/drawing/2014/main" val="3195222678"/>
                    </a:ext>
                  </a:extLst>
                </a:gridCol>
                <a:gridCol w="1200743">
                  <a:extLst>
                    <a:ext uri="{9D8B030D-6E8A-4147-A177-3AD203B41FA5}">
                      <a16:colId xmlns:a16="http://schemas.microsoft.com/office/drawing/2014/main" val="4140375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Offsp</a:t>
                      </a: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Tour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dist.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Fitness (1/d)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637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 E D F C A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94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0.010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501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 C E D F A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121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0.008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104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8465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C2A0F-E70F-A75B-31B6-FB4B6A44D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C8793C1-48D5-C1FF-9A9E-660154943C92}"/>
              </a:ext>
            </a:extLst>
          </p:cNvPr>
          <p:cNvSpPr txBox="1"/>
          <p:nvPr/>
        </p:nvSpPr>
        <p:spPr>
          <a:xfrm>
            <a:off x="324209" y="151764"/>
            <a:ext cx="4498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GA for TSP con penalty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D55125E-88C5-FB1D-0E87-800F44262192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5DF26AD-ABB4-21FD-CD4C-A978AE514BEE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22FDDA9C-81B8-21AD-5EE1-8AB40ACD6D70}"/>
                  </a:ext>
                </a:extLst>
              </p:cNvPr>
              <p:cNvSpPr txBox="1"/>
              <p:nvPr/>
            </p:nvSpPr>
            <p:spPr>
              <a:xfrm>
                <a:off x="5188244" y="243096"/>
                <a:ext cx="6560218" cy="63401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Selezione (</a:t>
                </a: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Tourname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selection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k=3)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La selezione avviene in tornei da 3 individui scelti a caso.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In ogni torneo vince l’individuo con la fitness più alta.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endParaRPr lang="it-IT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Genitori scelti: 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P2 e P6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(i migliori vincono più tornei).</a:t>
                </a: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Crossover (Order Crossover - OX)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P2: </a:t>
                </a:r>
                <a:r>
                  <a:rPr lang="it-IT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A B | D F | E C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P6: </a:t>
                </a:r>
                <a:r>
                  <a:rPr lang="pt-BR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A B |E D | F C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Offspring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1: </a:t>
                </a:r>
                <a:r>
                  <a:rPr lang="it-IT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 _ _D F _ _ _ 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→</a:t>
                </a:r>
                <a:r>
                  <a:rPr lang="it-IT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 </a:t>
                </a:r>
                <a:r>
                  <a:rPr lang="it-IT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B E </a:t>
                </a:r>
                <a:r>
                  <a:rPr lang="it-IT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D F </a:t>
                </a:r>
                <a:r>
                  <a:rPr lang="it-IT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C A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Offspring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2: _ _</a:t>
                </a:r>
                <a:r>
                  <a:rPr lang="pt-BR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E D _ _ _ </a:t>
                </a:r>
                <a:r>
                  <a:rPr lang="pt-B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→  </a:t>
                </a:r>
                <a:r>
                  <a:rPr lang="pt-BR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B F </a:t>
                </a:r>
                <a:r>
                  <a:rPr lang="pt-BR" sz="1400" dirty="0">
                    <a:solidFill>
                      <a:schemeClr val="accent1"/>
                    </a:solidFill>
                    <a:latin typeface="Bierstadt" panose="020B0004020202020204" pitchFamily="34" charset="0"/>
                  </a:rPr>
                  <a:t>E D </a:t>
                </a:r>
                <a:r>
                  <a:rPr lang="pt-BR" sz="1400" dirty="0">
                    <a:solidFill>
                      <a:schemeClr val="accent2"/>
                    </a:solidFill>
                    <a:latin typeface="Bierstadt" panose="020B0004020202020204" pitchFamily="34" charset="0"/>
                  </a:rPr>
                  <a:t>C A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Mutazione (swap </a:t>
                </a: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mutation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ar-AE" sz="1400" i="1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ar-AE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</a:rPr>
                      <m:t>01</m:t>
                    </m:r>
                  </m:oMath>
                </a14:m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. Scambio di due geni: </a:t>
                </a:r>
                <a:r>
                  <a:rPr lang="pt-BR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B F E D C A → B C E D </a:t>
                </a:r>
                <a:r>
                  <a:rPr lang="pt-BR" sz="1400" b="1" dirty="0">
                    <a:solidFill>
                      <a:srgbClr val="C00000"/>
                    </a:solidFill>
                    <a:latin typeface="Bierstadt" panose="020B0004020202020204" pitchFamily="34" charset="0"/>
                  </a:rPr>
                  <a:t>F A </a:t>
                </a:r>
                <a:endParaRPr lang="it-IT" sz="1400" b="1" dirty="0">
                  <a:solidFill>
                    <a:srgbClr val="C00000"/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Valutazione e penalità </a:t>
                </a:r>
              </a:p>
              <a:p>
                <a:pPr marL="342900" indent="-342900">
                  <a:buFont typeface="+mj-lt"/>
                  <a:buAutoNum type="arabicPeriod"/>
                </a:pP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endParaRPr lang="it-IT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ierstadt" panose="020B0004020202020204" pitchFamily="34" charset="0"/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Replacement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 (elitismo)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Si mantiene il migliore della generazione precedente (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P6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).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Nuova popolazione: O1, O2, P2, P3, P5, P6 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Iterazioni successive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L’evoluzione converge verso</a:t>
                </a:r>
                <a:r>
                  <a:rPr lang="it-IT" sz="14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: A B D E F C </a:t>
                </a:r>
                <a:r>
                  <a:rPr lang="it-IT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(</a:t>
                </a:r>
                <a:r>
                  <a:rPr lang="it-IT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erstadt" panose="020B0004020202020204" pitchFamily="34" charset="0"/>
                  </a:rPr>
                  <a:t>90 km - f = 0.0111)</a:t>
                </a:r>
                <a:endParaRPr lang="it-IT" sz="1400" dirty="0">
                  <a:latin typeface="Bierstadt" panose="020B0004020202020204" pitchFamily="34" charset="0"/>
                </a:endParaRPr>
              </a:p>
            </p:txBody>
          </p:sp>
        </mc:Choice>
        <mc:Fallback xmlns=""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22FDDA9C-81B8-21AD-5EE1-8AB40ACD6D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8244" y="243096"/>
                <a:ext cx="6560218" cy="6340197"/>
              </a:xfrm>
              <a:prstGeom prst="rect">
                <a:avLst/>
              </a:prstGeom>
              <a:blipFill>
                <a:blip r:embed="rId3"/>
                <a:stretch>
                  <a:fillRect l="-279" t="-19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ttangolo 8">
            <a:extLst>
              <a:ext uri="{FF2B5EF4-FFF2-40B4-BE49-F238E27FC236}">
                <a16:creationId xmlns:a16="http://schemas.microsoft.com/office/drawing/2014/main" id="{CA4E04FB-5B10-A046-EF6E-263D09A47A93}"/>
              </a:ext>
            </a:extLst>
          </p:cNvPr>
          <p:cNvSpPr/>
          <p:nvPr/>
        </p:nvSpPr>
        <p:spPr>
          <a:xfrm>
            <a:off x="324209" y="654627"/>
            <a:ext cx="4663427" cy="5881255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1C600AF-4B61-8AD1-EE90-B5D529551F74}"/>
              </a:ext>
            </a:extLst>
          </p:cNvPr>
          <p:cNvSpPr/>
          <p:nvPr/>
        </p:nvSpPr>
        <p:spPr>
          <a:xfrm>
            <a:off x="5110596" y="151765"/>
            <a:ext cx="6922077" cy="638411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1E89B42-79BF-D3C3-0C8E-AA2CA0250AD7}"/>
              </a:ext>
            </a:extLst>
          </p:cNvPr>
          <p:cNvSpPr txBox="1"/>
          <p:nvPr/>
        </p:nvSpPr>
        <p:spPr>
          <a:xfrm>
            <a:off x="443538" y="708882"/>
            <a:ext cx="409780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Trovare il percorso più breve che visita tutte le città una sola volta e ritorna al punto di partenza.</a:t>
            </a: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8E1B20D3-2AD7-0120-D9EB-9092558E15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883784"/>
              </p:ext>
            </p:extLst>
          </p:nvPr>
        </p:nvGraphicFramePr>
        <p:xfrm>
          <a:off x="835712" y="1285730"/>
          <a:ext cx="3604425" cy="2125232"/>
        </p:xfrm>
        <a:graphic>
          <a:graphicData uri="http://schemas.openxmlformats.org/drawingml/2006/table">
            <a:tbl>
              <a:tblPr/>
              <a:tblGrid>
                <a:gridCol w="603538">
                  <a:extLst>
                    <a:ext uri="{9D8B030D-6E8A-4147-A177-3AD203B41FA5}">
                      <a16:colId xmlns:a16="http://schemas.microsoft.com/office/drawing/2014/main" val="2479051681"/>
                    </a:ext>
                  </a:extLst>
                </a:gridCol>
                <a:gridCol w="439034">
                  <a:extLst>
                    <a:ext uri="{9D8B030D-6E8A-4147-A177-3AD203B41FA5}">
                      <a16:colId xmlns:a16="http://schemas.microsoft.com/office/drawing/2014/main" val="172270510"/>
                    </a:ext>
                  </a:extLst>
                </a:gridCol>
                <a:gridCol w="488255">
                  <a:extLst>
                    <a:ext uri="{9D8B030D-6E8A-4147-A177-3AD203B41FA5}">
                      <a16:colId xmlns:a16="http://schemas.microsoft.com/office/drawing/2014/main" val="1844241493"/>
                    </a:ext>
                  </a:extLst>
                </a:gridCol>
                <a:gridCol w="519105">
                  <a:extLst>
                    <a:ext uri="{9D8B030D-6E8A-4147-A177-3AD203B41FA5}">
                      <a16:colId xmlns:a16="http://schemas.microsoft.com/office/drawing/2014/main" val="3241942678"/>
                    </a:ext>
                  </a:extLst>
                </a:gridCol>
                <a:gridCol w="554491">
                  <a:extLst>
                    <a:ext uri="{9D8B030D-6E8A-4147-A177-3AD203B41FA5}">
                      <a16:colId xmlns:a16="http://schemas.microsoft.com/office/drawing/2014/main" val="3288145266"/>
                    </a:ext>
                  </a:extLst>
                </a:gridCol>
                <a:gridCol w="480581">
                  <a:extLst>
                    <a:ext uri="{9D8B030D-6E8A-4147-A177-3AD203B41FA5}">
                      <a16:colId xmlns:a16="http://schemas.microsoft.com/office/drawing/2014/main" val="1825617555"/>
                    </a:ext>
                  </a:extLst>
                </a:gridCol>
                <a:gridCol w="519421">
                  <a:extLst>
                    <a:ext uri="{9D8B030D-6E8A-4147-A177-3AD203B41FA5}">
                      <a16:colId xmlns:a16="http://schemas.microsoft.com/office/drawing/2014/main" val="430520458"/>
                    </a:ext>
                  </a:extLst>
                </a:gridCol>
              </a:tblGrid>
              <a:tr h="3609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dist</a:t>
                      </a:r>
                      <a:endParaRPr lang="it-I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961346"/>
                  </a:ext>
                </a:extLst>
              </a:tr>
              <a:tr h="2940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A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–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680610"/>
                  </a:ext>
                </a:extLst>
              </a:tr>
              <a:tr h="2940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729598"/>
                  </a:ext>
                </a:extLst>
              </a:tr>
              <a:tr h="2940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C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0936905"/>
                  </a:ext>
                </a:extLst>
              </a:tr>
              <a:tr h="2940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30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232333"/>
                  </a:ext>
                </a:extLst>
              </a:tr>
              <a:tr h="2940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E</a:t>
                      </a:r>
                      <a:endParaRPr lang="it-IT" sz="12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472192"/>
                  </a:ext>
                </a:extLst>
              </a:tr>
              <a:tr h="29405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</a:t>
                      </a:r>
                      <a:endParaRPr lang="it-IT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0696544"/>
                  </a:ext>
                </a:extLst>
              </a:tr>
            </a:tbl>
          </a:graphicData>
        </a:graphic>
      </p:graphicFrame>
      <p:graphicFrame>
        <p:nvGraphicFramePr>
          <p:cNvPr id="14" name="Tabella 13">
            <a:extLst>
              <a:ext uri="{FF2B5EF4-FFF2-40B4-BE49-F238E27FC236}">
                <a16:creationId xmlns:a16="http://schemas.microsoft.com/office/drawing/2014/main" id="{2DA6F6D6-508B-F5B8-8BE4-073006F9C94A}"/>
              </a:ext>
            </a:extLst>
          </p:cNvPr>
          <p:cNvGraphicFramePr>
            <a:graphicFrameLocks noGrp="1"/>
          </p:cNvGraphicFramePr>
          <p:nvPr/>
        </p:nvGraphicFramePr>
        <p:xfrm>
          <a:off x="589022" y="4509654"/>
          <a:ext cx="3977627" cy="1920240"/>
        </p:xfrm>
        <a:graphic>
          <a:graphicData uri="http://schemas.openxmlformats.org/drawingml/2006/table">
            <a:tbl>
              <a:tblPr/>
              <a:tblGrid>
                <a:gridCol w="616527">
                  <a:extLst>
                    <a:ext uri="{9D8B030D-6E8A-4147-A177-3AD203B41FA5}">
                      <a16:colId xmlns:a16="http://schemas.microsoft.com/office/drawing/2014/main" val="1646116357"/>
                    </a:ext>
                  </a:extLst>
                </a:gridCol>
                <a:gridCol w="1272528">
                  <a:extLst>
                    <a:ext uri="{9D8B030D-6E8A-4147-A177-3AD203B41FA5}">
                      <a16:colId xmlns:a16="http://schemas.microsoft.com/office/drawing/2014/main" val="2779869962"/>
                    </a:ext>
                  </a:extLst>
                </a:gridCol>
                <a:gridCol w="820881">
                  <a:extLst>
                    <a:ext uri="{9D8B030D-6E8A-4147-A177-3AD203B41FA5}">
                      <a16:colId xmlns:a16="http://schemas.microsoft.com/office/drawing/2014/main" val="671816969"/>
                    </a:ext>
                  </a:extLst>
                </a:gridCol>
                <a:gridCol w="1267691">
                  <a:extLst>
                    <a:ext uri="{9D8B030D-6E8A-4147-A177-3AD203B41FA5}">
                      <a16:colId xmlns:a16="http://schemas.microsoft.com/office/drawing/2014/main" val="12272040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Crom</a:t>
                      </a: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Sol.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dist</a:t>
                      </a:r>
                      <a:endParaRPr lang="it-IT" sz="12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Fitness (1/d)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80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A B C D E F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121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0.0083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37011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A B D F E C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104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0.0096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60296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A C E D B F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122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0.0082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51189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A D E F B C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126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0.0079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9257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A E D B C F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133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0.0075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58554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A B E D F C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94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0.0106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865902"/>
                  </a:ext>
                </a:extLst>
              </a:tr>
            </a:tbl>
          </a:graphicData>
        </a:graphic>
      </p:graphicFrame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9F4E11A-5E54-4D02-9512-42F781957731}"/>
              </a:ext>
            </a:extLst>
          </p:cNvPr>
          <p:cNvSpPr txBox="1"/>
          <p:nvPr/>
        </p:nvSpPr>
        <p:spPr>
          <a:xfrm>
            <a:off x="627800" y="3519310"/>
            <a:ext cx="409780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Rappresentazione (genotipo): 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ogni tour è una soluzione (</a:t>
            </a:r>
            <a:r>
              <a:rPr lang="it-IT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encoding</a:t>
            </a: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permutazione)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Generazione della popolazione iniziale in maniera casuale</a:t>
            </a:r>
          </a:p>
        </p:txBody>
      </p:sp>
      <p:graphicFrame>
        <p:nvGraphicFramePr>
          <p:cNvPr id="16" name="Tabella 15">
            <a:extLst>
              <a:ext uri="{FF2B5EF4-FFF2-40B4-BE49-F238E27FC236}">
                <a16:creationId xmlns:a16="http://schemas.microsoft.com/office/drawing/2014/main" id="{EDE95A4C-B115-9347-0401-C21B2010BE58}"/>
              </a:ext>
            </a:extLst>
          </p:cNvPr>
          <p:cNvGraphicFramePr>
            <a:graphicFrameLocks noGrp="1"/>
          </p:cNvGraphicFramePr>
          <p:nvPr/>
        </p:nvGraphicFramePr>
        <p:xfrm>
          <a:off x="6311359" y="970492"/>
          <a:ext cx="3875533" cy="1371600"/>
        </p:xfrm>
        <a:graphic>
          <a:graphicData uri="http://schemas.openxmlformats.org/drawingml/2006/table">
            <a:tbl>
              <a:tblPr/>
              <a:tblGrid>
                <a:gridCol w="1065505">
                  <a:extLst>
                    <a:ext uri="{9D8B030D-6E8A-4147-A177-3AD203B41FA5}">
                      <a16:colId xmlns:a16="http://schemas.microsoft.com/office/drawing/2014/main" val="403727190"/>
                    </a:ext>
                  </a:extLst>
                </a:gridCol>
                <a:gridCol w="1481148">
                  <a:extLst>
                    <a:ext uri="{9D8B030D-6E8A-4147-A177-3AD203B41FA5}">
                      <a16:colId xmlns:a16="http://schemas.microsoft.com/office/drawing/2014/main" val="1615620051"/>
                    </a:ext>
                  </a:extLst>
                </a:gridCol>
                <a:gridCol w="1328880">
                  <a:extLst>
                    <a:ext uri="{9D8B030D-6E8A-4147-A177-3AD203B41FA5}">
                      <a16:colId xmlns:a16="http://schemas.microsoft.com/office/drawing/2014/main" val="3774906511"/>
                    </a:ext>
                  </a:extLst>
                </a:gridCol>
              </a:tblGrid>
              <a:tr h="2078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Torneo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Partecipanti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Vincitore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8131637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P1, P2, P4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P2</a:t>
                      </a:r>
                      <a:endParaRPr lang="it-IT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1227911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P3, P5, P6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P6</a:t>
                      </a:r>
                      <a:endParaRPr lang="it-IT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9173420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P1, P3, P6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P6</a:t>
                      </a:r>
                      <a:endParaRPr lang="it-IT" sz="12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941263"/>
                  </a:ext>
                </a:extLst>
              </a:tr>
              <a:tr h="2078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P2, P4, P5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Bierstadt" panose="020B0004020202020204" pitchFamily="34" charset="0"/>
                        </a:rPr>
                        <a:t>P2</a:t>
                      </a:r>
                      <a:endParaRPr lang="it-IT" sz="12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Bierstadt" panose="020B00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7880428"/>
                  </a:ext>
                </a:extLst>
              </a:tr>
            </a:tbl>
          </a:graphicData>
        </a:graphic>
      </p:graphicFrame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6A5AEAF3-E978-5D86-34E9-0FBDC2DDFA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2645425"/>
              </p:ext>
            </p:extLst>
          </p:nvPr>
        </p:nvGraphicFramePr>
        <p:xfrm>
          <a:off x="5629805" y="4374621"/>
          <a:ext cx="4557087" cy="822960"/>
        </p:xfrm>
        <a:graphic>
          <a:graphicData uri="http://schemas.openxmlformats.org/drawingml/2006/table">
            <a:tbl>
              <a:tblPr/>
              <a:tblGrid>
                <a:gridCol w="1111137">
                  <a:extLst>
                    <a:ext uri="{9D8B030D-6E8A-4147-A177-3AD203B41FA5}">
                      <a16:colId xmlns:a16="http://schemas.microsoft.com/office/drawing/2014/main" val="4153276754"/>
                    </a:ext>
                  </a:extLst>
                </a:gridCol>
                <a:gridCol w="999560">
                  <a:extLst>
                    <a:ext uri="{9D8B030D-6E8A-4147-A177-3AD203B41FA5}">
                      <a16:colId xmlns:a16="http://schemas.microsoft.com/office/drawing/2014/main" val="2889627713"/>
                    </a:ext>
                  </a:extLst>
                </a:gridCol>
                <a:gridCol w="1245647">
                  <a:extLst>
                    <a:ext uri="{9D8B030D-6E8A-4147-A177-3AD203B41FA5}">
                      <a16:colId xmlns:a16="http://schemas.microsoft.com/office/drawing/2014/main" val="3195222678"/>
                    </a:ext>
                  </a:extLst>
                </a:gridCol>
                <a:gridCol w="1200743">
                  <a:extLst>
                    <a:ext uri="{9D8B030D-6E8A-4147-A177-3AD203B41FA5}">
                      <a16:colId xmlns:a16="http://schemas.microsoft.com/office/drawing/2014/main" val="4140375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Offsp</a:t>
                      </a: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Tour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dist.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Fitness (1/d)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6378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 E D F C A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94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0.010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85010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O2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t-BR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B C E D </a:t>
                      </a:r>
                      <a:r>
                        <a:rPr lang="pt-BR" sz="1200" b="0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F A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121 + (50* </a:t>
                      </a:r>
                      <a:r>
                        <a:rPr lang="it-IT" sz="1200" b="0" dirty="0">
                          <a:solidFill>
                            <a:srgbClr val="C00000"/>
                          </a:solidFill>
                          <a:latin typeface="Bierstadt" panose="020B0004020202020204" pitchFamily="34" charset="0"/>
                        </a:rPr>
                        <a:t>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Bierstadt" panose="020B0004020202020204" pitchFamily="34" charset="0"/>
                        </a:rPr>
                        <a:t>0.005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3104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3766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90DD4-7B3F-8688-2358-C371897D8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A8AF2D86-36C1-3C7D-26D9-335C2C9FD232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Cos’è la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Swarm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Intelligence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1CFF582-A07F-AA18-93C4-A673C832EAD8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EF0B5CB7-28CA-6CD8-4320-2ABBA5D6F6F7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9B89B29-386A-9E35-7EE1-A835243A0258}"/>
              </a:ext>
            </a:extLst>
          </p:cNvPr>
          <p:cNvSpPr txBox="1"/>
          <p:nvPr/>
        </p:nvSpPr>
        <p:spPr>
          <a:xfrm>
            <a:off x="551466" y="1705795"/>
            <a:ext cx="419619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Decentralizzazione: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nessun controllo centrale guida il gruppo.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Auto-organizzazione: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l’ordine emerge spontaneamente dalle interazioni.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Robustezza: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il sistema continua a funzionare anche se alcuni agenti falliscono.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Adattività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: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la collettività si adatta dinamicamente all’ambiente.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Ogni agente segue 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poche regole 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di base, non ha conoscenza globale né un obiettivo esplicito, ma dall’</a:t>
            </a:r>
            <a:r>
              <a:rPr lang="it-IT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interazione</a:t>
            </a:r>
            <a:r>
              <a:rPr lang="it-IT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tra tutti gli agenti nasce un comportamento globale intelligente.</a:t>
            </a:r>
            <a:endParaRPr lang="it-IT" b="1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E9F0762-1020-B8AB-5439-25504AB49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8512" y="2925010"/>
            <a:ext cx="6072142" cy="356646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52734FE-FBD0-C175-5783-5E5BA59FB850}"/>
              </a:ext>
            </a:extLst>
          </p:cNvPr>
          <p:cNvSpPr txBox="1"/>
          <p:nvPr/>
        </p:nvSpPr>
        <p:spPr>
          <a:xfrm>
            <a:off x="492702" y="782465"/>
            <a:ext cx="112065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La </a:t>
            </a:r>
            <a:r>
              <a:rPr lang="it-IT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swarm</a:t>
            </a:r>
            <a:r>
              <a:rPr lang="it-IT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intelligence (intelligenza dello sciame) è definita come il comportamento collettivo di sistemi </a:t>
            </a:r>
            <a:r>
              <a:rPr lang="it-IT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decentralizzati</a:t>
            </a:r>
            <a:r>
              <a:rPr lang="it-IT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e </a:t>
            </a:r>
            <a:r>
              <a:rPr lang="it-IT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auto-organizzati</a:t>
            </a:r>
            <a:r>
              <a:rPr lang="it-IT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in cui il gruppo manifesta una forma di "intelligenza" superiore a qualsiasi suo singolo elemento.</a:t>
            </a:r>
          </a:p>
        </p:txBody>
      </p:sp>
      <p:pic>
        <p:nvPicPr>
          <p:cNvPr id="8" name="Picture 4" descr="Swarm intelligence Artificial intelligence Collective intelligence  Swarming, light, theory Of Multiple Intelligences png | PNGEgg">
            <a:extLst>
              <a:ext uri="{FF2B5EF4-FFF2-40B4-BE49-F238E27FC236}">
                <a16:creationId xmlns:a16="http://schemas.microsoft.com/office/drawing/2014/main" id="{CB961672-1B3E-E210-9168-154BEDAC70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579" t="9656" r="28080" b="5817"/>
          <a:stretch>
            <a:fillRect/>
          </a:stretch>
        </p:blipFill>
        <p:spPr bwMode="auto">
          <a:xfrm>
            <a:off x="10210920" y="1487450"/>
            <a:ext cx="1488377" cy="211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382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ADDA0-334E-0B40-5399-4135DB6A0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7757066-3092-A29C-5AE3-A4EC04790857}"/>
              </a:ext>
            </a:extLst>
          </p:cNvPr>
          <p:cNvSpPr txBox="1"/>
          <p:nvPr/>
        </p:nvSpPr>
        <p:spPr>
          <a:xfrm>
            <a:off x="324209" y="151764"/>
            <a:ext cx="79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Swarms</a:t>
            </a:r>
            <a:r>
              <a:rPr lang="it-IT" b="1" dirty="0">
                <a:solidFill>
                  <a:srgbClr val="512373"/>
                </a:solidFill>
                <a:latin typeface="Bierstadt" panose="020B0004020202020204" pitchFamily="34" charset="0"/>
              </a:rPr>
              <a:t> </a:t>
            </a:r>
            <a:r>
              <a:rPr lang="it-IT" b="1" dirty="0" err="1">
                <a:solidFill>
                  <a:srgbClr val="512373"/>
                </a:solidFill>
                <a:latin typeface="Bierstadt" panose="020B0004020202020204" pitchFamily="34" charset="0"/>
              </a:rPr>
              <a:t>examples</a:t>
            </a:r>
            <a:endParaRPr lang="it-IT" b="1" dirty="0">
              <a:solidFill>
                <a:srgbClr val="512373"/>
              </a:solidFill>
              <a:latin typeface="Bierstadt" panose="020B000402020202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1AAEE82-D3C0-051C-9DEB-0A8D4D3ADE92}"/>
              </a:ext>
            </a:extLst>
          </p:cNvPr>
          <p:cNvSpPr/>
          <p:nvPr/>
        </p:nvSpPr>
        <p:spPr>
          <a:xfrm>
            <a:off x="0" y="3425237"/>
            <a:ext cx="165253" cy="3446411"/>
          </a:xfrm>
          <a:prstGeom prst="rect">
            <a:avLst/>
          </a:prstGeom>
          <a:solidFill>
            <a:srgbClr val="512373"/>
          </a:solidFill>
          <a:ln>
            <a:solidFill>
              <a:srgbClr val="5123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u="sng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D949159-9268-E2F6-EBE7-D87B1A922CAA}"/>
              </a:ext>
            </a:extLst>
          </p:cNvPr>
          <p:cNvSpPr/>
          <p:nvPr/>
        </p:nvSpPr>
        <p:spPr>
          <a:xfrm>
            <a:off x="0" y="1"/>
            <a:ext cx="165253" cy="341158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720558D-C8AD-FB21-CAC9-FB8949B5C5D9}"/>
              </a:ext>
            </a:extLst>
          </p:cNvPr>
          <p:cNvSpPr txBox="1"/>
          <p:nvPr/>
        </p:nvSpPr>
        <p:spPr>
          <a:xfrm>
            <a:off x="4666692" y="3134590"/>
            <a:ext cx="29354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swarm whose individual agents are ants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47DCC8D-2ED5-CD31-B0A8-F56B625F7DD0}"/>
              </a:ext>
            </a:extLst>
          </p:cNvPr>
          <p:cNvSpPr txBox="1"/>
          <p:nvPr/>
        </p:nvSpPr>
        <p:spPr>
          <a:xfrm>
            <a:off x="732971" y="3134589"/>
            <a:ext cx="29354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swarm whose individual agents are bees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F37A1FA-332D-6892-532D-A91303650A9E}"/>
              </a:ext>
            </a:extLst>
          </p:cNvPr>
          <p:cNvSpPr txBox="1"/>
          <p:nvPr/>
        </p:nvSpPr>
        <p:spPr>
          <a:xfrm>
            <a:off x="8730507" y="3134588"/>
            <a:ext cx="29354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swarm whose individual agents are birds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 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156E281-BF6A-5F70-96DC-E658793779F2}"/>
              </a:ext>
            </a:extLst>
          </p:cNvPr>
          <p:cNvSpPr txBox="1"/>
          <p:nvPr/>
        </p:nvSpPr>
        <p:spPr>
          <a:xfrm>
            <a:off x="719198" y="6165270"/>
            <a:ext cx="29354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swarm whose individual agents are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fishes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B03E197-DD96-3A95-28AD-D13C28608339}"/>
              </a:ext>
            </a:extLst>
          </p:cNvPr>
          <p:cNvSpPr txBox="1"/>
          <p:nvPr/>
        </p:nvSpPr>
        <p:spPr>
          <a:xfrm>
            <a:off x="4846493" y="6165268"/>
            <a:ext cx="31141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swarm whose individual agents are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people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3CBFB9A-C428-7A82-03E2-1E7D61371E62}"/>
              </a:ext>
            </a:extLst>
          </p:cNvPr>
          <p:cNvSpPr txBox="1"/>
          <p:nvPr/>
        </p:nvSpPr>
        <p:spPr>
          <a:xfrm>
            <a:off x="8537372" y="6165269"/>
            <a:ext cx="31141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Bierstadt" panose="020B0004020202020204" pitchFamily="34" charset="0"/>
              </a:rPr>
              <a:t>swarm whose individual agents are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Bierstadt" panose="020B0004020202020204" pitchFamily="34" charset="0"/>
              </a:rPr>
              <a:t>cars</a:t>
            </a:r>
            <a:endParaRPr lang="it-IT" sz="1200" dirty="0">
              <a:solidFill>
                <a:schemeClr val="tx1">
                  <a:lumMod val="75000"/>
                  <a:lumOff val="25000"/>
                </a:schemeClr>
              </a:solidFill>
              <a:latin typeface="Bierstadt" panose="020B000402020202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D08494E-34C9-15F3-2D3B-DCF797FF2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1" y="1004707"/>
            <a:ext cx="2935432" cy="1951074"/>
          </a:xfrm>
          <a:prstGeom prst="roundRect">
            <a:avLst/>
          </a:prstGeom>
        </p:spPr>
      </p:pic>
      <p:pic>
        <p:nvPicPr>
          <p:cNvPr id="10" name="Picture 2" descr="THE WONDER OF STARLING MURMURATIONS — Ala Champ">
            <a:extLst>
              <a:ext uri="{FF2B5EF4-FFF2-40B4-BE49-F238E27FC236}">
                <a16:creationId xmlns:a16="http://schemas.microsoft.com/office/drawing/2014/main" id="{42C3AB4E-7DB8-0681-E97E-1D56B1FB0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507" y="997316"/>
            <a:ext cx="2935432" cy="195846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ow Ants Do Battle: Toxic Sprays, Thick Armor, Overwhelming Numbers, and  More">
            <a:extLst>
              <a:ext uri="{FF2B5EF4-FFF2-40B4-BE49-F238E27FC236}">
                <a16:creationId xmlns:a16="http://schemas.microsoft.com/office/drawing/2014/main" id="{C9EEFD44-2343-DC12-C88C-0BD8103CD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526" y="1012098"/>
            <a:ext cx="3107153" cy="195107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ave goodbye to the Mexican wave, say Texas Rangers baseball team | US news  | The Guardian">
            <a:extLst>
              <a:ext uri="{FF2B5EF4-FFF2-40B4-BE49-F238E27FC236}">
                <a16:creationId xmlns:a16="http://schemas.microsoft.com/office/drawing/2014/main" id="{09B42BB6-4CFB-91B6-FCEE-CA578D4B5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065" y="4125190"/>
            <a:ext cx="3125932" cy="187555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What Causes Traffic Congestion? | Geotab">
            <a:extLst>
              <a:ext uri="{FF2B5EF4-FFF2-40B4-BE49-F238E27FC236}">
                <a16:creationId xmlns:a16="http://schemas.microsoft.com/office/drawing/2014/main" id="{E3EF3B20-68E4-D388-8638-7E7D09DE1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374" y="4147776"/>
            <a:ext cx="3294175" cy="185297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Massive school of fish🔥 : r/NatureIsFuckingLit">
            <a:extLst>
              <a:ext uri="{FF2B5EF4-FFF2-40B4-BE49-F238E27FC236}">
                <a16:creationId xmlns:a16="http://schemas.microsoft.com/office/drawing/2014/main" id="{0E3E93F1-9459-8C5F-FE13-A1D5AF1C4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41" y="4016431"/>
            <a:ext cx="3026197" cy="201242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05287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21244</TotalTime>
  <Words>2571</Words>
  <Application>Microsoft Office PowerPoint</Application>
  <PresentationFormat>Widescreen</PresentationFormat>
  <Paragraphs>721</Paragraphs>
  <Slides>13</Slides>
  <Notes>13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Bierstadt</vt:lpstr>
      <vt:lpstr>Cambria Math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Crespi</dc:creator>
  <cp:lastModifiedBy>Carolina Crespi</cp:lastModifiedBy>
  <cp:revision>120</cp:revision>
  <dcterms:created xsi:type="dcterms:W3CDTF">2025-04-08T11:45:57Z</dcterms:created>
  <dcterms:modified xsi:type="dcterms:W3CDTF">2025-11-25T12:14:18Z</dcterms:modified>
</cp:coreProperties>
</file>