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47" r:id="rId2"/>
    <p:sldId id="453" r:id="rId3"/>
    <p:sldId id="445" r:id="rId4"/>
    <p:sldId id="448" r:id="rId5"/>
    <p:sldId id="449" r:id="rId6"/>
    <p:sldId id="450" r:id="rId7"/>
    <p:sldId id="451" r:id="rId8"/>
    <p:sldId id="452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3BB41B-6B90-4205-A599-59B8AE6566EF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4C180793-C3B8-425D-B01F-263631E5E74C}">
      <dgm:prSet/>
      <dgm:spPr/>
      <dgm:t>
        <a:bodyPr/>
        <a:lstStyle/>
        <a:p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Progetto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C713A342-262E-428B-A4CD-D6C54685775C}" type="parTrans" cxnId="{9B7F5F7A-F3BB-4E0A-B105-6CB2342786B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0328A0F-C10E-4E7D-B377-B822F1439322}" type="sibTrans" cxnId="{9B7F5F7A-F3BB-4E0A-B105-6CB2342786B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58DC823-EEDC-423F-9334-DE99056F1453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Sviluppo di un algoritmo analizzato durante il corso per risolvere un </a:t>
          </a:r>
          <a:r>
            <a:rPr lang="it-IT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problem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gm:t>
    </dgm:pt>
    <dgm:pt modelId="{2B73C938-C3D4-4942-AB98-D1299203D867}" type="parTrans" cxnId="{BB9B4A56-B479-429A-A5C2-E7F9ADEB639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51E66E5-74FC-4D00-B109-FD5614200CB7}" type="sibTrans" cxnId="{BB9B4A56-B479-429A-A5C2-E7F9ADEB639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25AF576-39DB-421B-A057-66E593A9A2EE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Redazione di una relazione descrittiva in LaTeX.</a:t>
          </a:r>
        </a:p>
      </dgm:t>
    </dgm:pt>
    <dgm:pt modelId="{2CAAEEF8-1EDD-4D0D-9B27-52305365004B}" type="parTrans" cxnId="{488C44C6-1E5A-48D1-A42C-A0BD24A44BC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1BD7D55-EBA3-4A0B-A35B-56874EB4AAEB}" type="sibTrans" cxnId="{488C44C6-1E5A-48D1-A42C-A0BD24A44BC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DE14C1E-27C3-46A9-B2D9-AF8B58AC85E5}">
      <dgm:prSet/>
      <dgm:spPr/>
      <dgm:t>
        <a:bodyPr/>
        <a:lstStyle/>
        <a:p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</a:rPr>
            <a:t>Discussione orale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1DCCA99-BFCA-440F-9368-914B8CD6222C}" type="parTrans" cxnId="{689DD8AB-E207-4153-B15E-11D798FC0DF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2E482B13-AD62-4170-87AA-E593E9487DC3}" type="sibTrans" cxnId="{689DD8AB-E207-4153-B15E-11D798FC0DF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9D05716-BF47-4EE8-AF8D-305D99D7211E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</a:rPr>
            <a:t>Dopo la consegna del progetto, si terrà un colloquio orale.</a:t>
          </a:r>
        </a:p>
      </dgm:t>
    </dgm:pt>
    <dgm:pt modelId="{47DEAA17-B909-4C3D-8DF7-0C8CA69EA1BD}" type="parTrans" cxnId="{C40B525B-2887-411E-9D7B-AC1BC1C5FA99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DD9BF960-29E9-44F2-AC6D-8C838FC6C04A}" type="sibTrans" cxnId="{C40B525B-2887-411E-9D7B-AC1BC1C5FA99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77C7151-3574-4A17-96B1-A96F1218A675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Obiettivo: discutere l’elaborato svolto e verificare la comprensione del metodo e delle scelte progettuali.</a:t>
          </a:r>
        </a:p>
      </dgm:t>
    </dgm:pt>
    <dgm:pt modelId="{E491A8DB-E06D-44F4-A40B-FE3EA75588AF}" type="parTrans" cxnId="{9E772920-B5B1-4C26-8E2C-6D3C3D5CAD2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9970F482-EEF5-4713-9117-6FE353259D83}" type="sibTrans" cxnId="{9E772920-B5B1-4C26-8E2C-6D3C3D5CAD2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C2CD86D-277C-48A5-ABD9-9B3A0B39ECE7}" type="pres">
      <dgm:prSet presAssocID="{673BB41B-6B90-4205-A599-59B8AE6566EF}" presName="Name0" presStyleCnt="0">
        <dgm:presLayoutVars>
          <dgm:dir/>
          <dgm:resizeHandles val="exact"/>
        </dgm:presLayoutVars>
      </dgm:prSet>
      <dgm:spPr/>
    </dgm:pt>
    <dgm:pt modelId="{0F9F36F3-BF98-4755-AE92-91F27B339D0F}" type="pres">
      <dgm:prSet presAssocID="{4C180793-C3B8-425D-B01F-263631E5E74C}" presName="node" presStyleLbl="node1" presStyleIdx="0" presStyleCnt="2">
        <dgm:presLayoutVars>
          <dgm:bulletEnabled val="1"/>
        </dgm:presLayoutVars>
      </dgm:prSet>
      <dgm:spPr/>
    </dgm:pt>
    <dgm:pt modelId="{88DFACF5-A225-4A60-9E4D-BE1B46E0F990}" type="pres">
      <dgm:prSet presAssocID="{F0328A0F-C10E-4E7D-B377-B822F1439322}" presName="sibTrans" presStyleLbl="sibTrans2D1" presStyleIdx="0" presStyleCnt="1"/>
      <dgm:spPr/>
    </dgm:pt>
    <dgm:pt modelId="{A38895C2-633F-4C80-A40B-A887651413F3}" type="pres">
      <dgm:prSet presAssocID="{F0328A0F-C10E-4E7D-B377-B822F1439322}" presName="connectorText" presStyleLbl="sibTrans2D1" presStyleIdx="0" presStyleCnt="1"/>
      <dgm:spPr/>
    </dgm:pt>
    <dgm:pt modelId="{122A5E6B-6C13-422D-9190-87A8D3919C4C}" type="pres">
      <dgm:prSet presAssocID="{9DE14C1E-27C3-46A9-B2D9-AF8B58AC85E5}" presName="node" presStyleLbl="node1" presStyleIdx="1" presStyleCnt="2">
        <dgm:presLayoutVars>
          <dgm:bulletEnabled val="1"/>
        </dgm:presLayoutVars>
      </dgm:prSet>
      <dgm:spPr/>
    </dgm:pt>
  </dgm:ptLst>
  <dgm:cxnLst>
    <dgm:cxn modelId="{9E772920-B5B1-4C26-8E2C-6D3C3D5CAD20}" srcId="{9DE14C1E-27C3-46A9-B2D9-AF8B58AC85E5}" destId="{677C7151-3574-4A17-96B1-A96F1218A675}" srcOrd="1" destOrd="0" parTransId="{E491A8DB-E06D-44F4-A40B-FE3EA75588AF}" sibTransId="{9970F482-EEF5-4713-9117-6FE353259D83}"/>
    <dgm:cxn modelId="{8E4F7D24-2B68-4580-887C-409A40B1A874}" type="presOf" srcId="{F0328A0F-C10E-4E7D-B377-B822F1439322}" destId="{A38895C2-633F-4C80-A40B-A887651413F3}" srcOrd="1" destOrd="0" presId="urn:microsoft.com/office/officeart/2005/8/layout/process1"/>
    <dgm:cxn modelId="{C40B525B-2887-411E-9D7B-AC1BC1C5FA99}" srcId="{9DE14C1E-27C3-46A9-B2D9-AF8B58AC85E5}" destId="{69D05716-BF47-4EE8-AF8D-305D99D7211E}" srcOrd="0" destOrd="0" parTransId="{47DEAA17-B909-4C3D-8DF7-0C8CA69EA1BD}" sibTransId="{DD9BF960-29E9-44F2-AC6D-8C838FC6C04A}"/>
    <dgm:cxn modelId="{3E6B885B-E27D-4102-81B6-0F3CD2520995}" type="presOf" srcId="{69D05716-BF47-4EE8-AF8D-305D99D7211E}" destId="{122A5E6B-6C13-422D-9190-87A8D3919C4C}" srcOrd="0" destOrd="1" presId="urn:microsoft.com/office/officeart/2005/8/layout/process1"/>
    <dgm:cxn modelId="{DE678646-9B41-45EF-9886-2C1006C559FB}" type="presOf" srcId="{758DC823-EEDC-423F-9334-DE99056F1453}" destId="{0F9F36F3-BF98-4755-AE92-91F27B339D0F}" srcOrd="0" destOrd="1" presId="urn:microsoft.com/office/officeart/2005/8/layout/process1"/>
    <dgm:cxn modelId="{36BB2E68-3610-4C47-B171-C1682AB1824D}" type="presOf" srcId="{F0328A0F-C10E-4E7D-B377-B822F1439322}" destId="{88DFACF5-A225-4A60-9E4D-BE1B46E0F990}" srcOrd="0" destOrd="0" presId="urn:microsoft.com/office/officeart/2005/8/layout/process1"/>
    <dgm:cxn modelId="{BB9B4A56-B479-429A-A5C2-E7F9ADEB6391}" srcId="{4C180793-C3B8-425D-B01F-263631E5E74C}" destId="{758DC823-EEDC-423F-9334-DE99056F1453}" srcOrd="0" destOrd="0" parTransId="{2B73C938-C3D4-4942-AB98-D1299203D867}" sibTransId="{851E66E5-74FC-4D00-B109-FD5614200CB7}"/>
    <dgm:cxn modelId="{9B7F5F7A-F3BB-4E0A-B105-6CB2342786B4}" srcId="{673BB41B-6B90-4205-A599-59B8AE6566EF}" destId="{4C180793-C3B8-425D-B01F-263631E5E74C}" srcOrd="0" destOrd="0" parTransId="{C713A342-262E-428B-A4CD-D6C54685775C}" sibTransId="{F0328A0F-C10E-4E7D-B377-B822F1439322}"/>
    <dgm:cxn modelId="{AE5C359C-A590-4C98-99CD-729E2D424890}" type="presOf" srcId="{673BB41B-6B90-4205-A599-59B8AE6566EF}" destId="{BC2CD86D-277C-48A5-ABD9-9B3A0B39ECE7}" srcOrd="0" destOrd="0" presId="urn:microsoft.com/office/officeart/2005/8/layout/process1"/>
    <dgm:cxn modelId="{689DD8AB-E207-4153-B15E-11D798FC0DF4}" srcId="{673BB41B-6B90-4205-A599-59B8AE6566EF}" destId="{9DE14C1E-27C3-46A9-B2D9-AF8B58AC85E5}" srcOrd="1" destOrd="0" parTransId="{B1DCCA99-BFCA-440F-9368-914B8CD6222C}" sibTransId="{2E482B13-AD62-4170-87AA-E593E9487DC3}"/>
    <dgm:cxn modelId="{488C44C6-1E5A-48D1-A42C-A0BD24A44BCA}" srcId="{4C180793-C3B8-425D-B01F-263631E5E74C}" destId="{E25AF576-39DB-421B-A057-66E593A9A2EE}" srcOrd="1" destOrd="0" parTransId="{2CAAEEF8-1EDD-4D0D-9B27-52305365004B}" sibTransId="{B1BD7D55-EBA3-4A0B-A35B-56874EB4AAEB}"/>
    <dgm:cxn modelId="{7041F3CE-C4A9-4855-9BB7-A650AAA7E518}" type="presOf" srcId="{677C7151-3574-4A17-96B1-A96F1218A675}" destId="{122A5E6B-6C13-422D-9190-87A8D3919C4C}" srcOrd="0" destOrd="2" presId="urn:microsoft.com/office/officeart/2005/8/layout/process1"/>
    <dgm:cxn modelId="{C52307E0-5CEF-43D0-8B8D-A9916E0BE59E}" type="presOf" srcId="{9DE14C1E-27C3-46A9-B2D9-AF8B58AC85E5}" destId="{122A5E6B-6C13-422D-9190-87A8D3919C4C}" srcOrd="0" destOrd="0" presId="urn:microsoft.com/office/officeart/2005/8/layout/process1"/>
    <dgm:cxn modelId="{B0D78CE1-A7E2-4E65-8FF5-8F63569D811C}" type="presOf" srcId="{4C180793-C3B8-425D-B01F-263631E5E74C}" destId="{0F9F36F3-BF98-4755-AE92-91F27B339D0F}" srcOrd="0" destOrd="0" presId="urn:microsoft.com/office/officeart/2005/8/layout/process1"/>
    <dgm:cxn modelId="{B22D98FD-BA72-4556-9B58-FD2AB057B788}" type="presOf" srcId="{E25AF576-39DB-421B-A057-66E593A9A2EE}" destId="{0F9F36F3-BF98-4755-AE92-91F27B339D0F}" srcOrd="0" destOrd="2" presId="urn:microsoft.com/office/officeart/2005/8/layout/process1"/>
    <dgm:cxn modelId="{076E40BB-7BD9-4667-9229-D943CAC57B54}" type="presParOf" srcId="{BC2CD86D-277C-48A5-ABD9-9B3A0B39ECE7}" destId="{0F9F36F3-BF98-4755-AE92-91F27B339D0F}" srcOrd="0" destOrd="0" presId="urn:microsoft.com/office/officeart/2005/8/layout/process1"/>
    <dgm:cxn modelId="{DEDAB93C-FA88-4671-A2C0-430C1140B0FE}" type="presParOf" srcId="{BC2CD86D-277C-48A5-ABD9-9B3A0B39ECE7}" destId="{88DFACF5-A225-4A60-9E4D-BE1B46E0F990}" srcOrd="1" destOrd="0" presId="urn:microsoft.com/office/officeart/2005/8/layout/process1"/>
    <dgm:cxn modelId="{FBCBC79F-053D-4D0F-872D-5F5F49697A69}" type="presParOf" srcId="{88DFACF5-A225-4A60-9E4D-BE1B46E0F990}" destId="{A38895C2-633F-4C80-A40B-A887651413F3}" srcOrd="0" destOrd="0" presId="urn:microsoft.com/office/officeart/2005/8/layout/process1"/>
    <dgm:cxn modelId="{D6B98F31-79DC-4656-BC96-E93D7AFD8E87}" type="presParOf" srcId="{BC2CD86D-277C-48A5-ABD9-9B3A0B39ECE7}" destId="{122A5E6B-6C13-422D-9190-87A8D3919C4C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D5AD97-14FB-4543-BDA0-FB2BBF4D1F11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050B911C-84DC-4115-A401-0C0F47422CEF}">
      <dgm:prSet/>
      <dgm:spPr/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Materiale fornito dal docente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FDEA370-FEDB-40BB-8A21-3B86B72379B6}" type="parTrans" cxnId="{DEBAE8D5-3900-44B0-815C-8C227C2764F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EF45601-4314-45F8-BF8E-40186B58D2F1}" type="sibTrans" cxnId="{DEBAE8D5-3900-44B0-815C-8C227C2764F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E5B7ED7-40FF-455B-80CF-30FB2FB9C778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Problema da risolvere.</a:t>
          </a:r>
        </a:p>
      </dgm:t>
    </dgm:pt>
    <dgm:pt modelId="{19A4432A-585B-4BA8-B707-D272E1ECEB45}" type="parTrans" cxnId="{A9E4C30C-824F-4AEE-936A-9C39A500910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2693662-AFB9-4B87-AB0F-F6D20EC85AEA}" type="sibTrans" cxnId="{A9E4C30C-824F-4AEE-936A-9C39A500910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15A0BF0C-F36A-4C9E-8BD4-99DA00660563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Insieme di istanze su cui testare l’algoritmo.</a:t>
          </a:r>
        </a:p>
      </dgm:t>
    </dgm:pt>
    <dgm:pt modelId="{9F07E5B3-EC57-4481-97E4-A1E79D304389}" type="parTrans" cxnId="{835A4A2B-094F-45EF-9B4D-DA655822AF4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5FDBFF7-9ECC-498C-B6E7-EF92EFA1A6C7}" type="sibTrans" cxnId="{835A4A2B-094F-45EF-9B4D-DA655822AF4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23A68FE-63D9-4CD6-B4BF-49D53D942901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Eventuale protocollo sperimentale.</a:t>
          </a:r>
        </a:p>
      </dgm:t>
    </dgm:pt>
    <dgm:pt modelId="{6A86D322-1F6B-4391-90FF-2D1C706F8E6F}" type="parTrans" cxnId="{2556A66D-C9EE-43DD-9764-EA7A75A12E5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684722B-9527-4061-83E6-A4324B0D14D0}" type="sibTrans" cxnId="{2556A66D-C9EE-43DD-9764-EA7A75A12E5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B0F1248-ECE8-48C5-90F1-6444448FA7FD}">
      <dgm:prSet/>
      <dgm:spPr/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Compito del candidato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0B9D9F2-FDBA-4B53-91CC-50B318716BD4}" type="parTrans" cxnId="{785BAE26-DE40-476C-89CE-00AA9032321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2F320CE-46DF-4838-A5CC-AC4BEB9E2C56}" type="sibTrans" cxnId="{785BAE26-DE40-476C-89CE-00AA9032321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D2BB09C-2A5A-4935-A9F0-A77A70BA7E6D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Scegliere un algoritmo dall’elenco proposto.</a:t>
          </a:r>
        </a:p>
      </dgm:t>
    </dgm:pt>
    <dgm:pt modelId="{5E917781-B9A0-4102-A4F7-BC6B36B2241E}" type="parTrans" cxnId="{ED8ACC58-927F-413B-ADEB-2BF1C1C55B2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5566A3F-DA0F-4DBF-BE3B-DDE0DBA0C9F1}" type="sibTrans" cxnId="{ED8ACC58-927F-413B-ADEB-2BF1C1C55B2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FE7A111-A1EC-482A-A510-0304592F414D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Implementarlo e applicarlo alle istanze fornite.</a:t>
          </a:r>
        </a:p>
      </dgm:t>
    </dgm:pt>
    <dgm:pt modelId="{3A7BEFD1-B43C-4711-A98D-BF9BA7590DA5}" type="parTrans" cxnId="{384DE49B-5C9A-4F9B-84C5-BE9699F5718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A8695EE-0CEB-44C3-B32C-A385FFD95EBA}" type="sibTrans" cxnId="{384DE49B-5C9A-4F9B-84C5-BE9699F57184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C19A54F-25F3-45C9-858F-5C934BB80C76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Seguire il protocollo sperimentale (se previsto).</a:t>
          </a:r>
        </a:p>
      </dgm:t>
    </dgm:pt>
    <dgm:pt modelId="{3627E1B3-04AC-45AF-B514-D2F9FA25D717}" type="parTrans" cxnId="{C203156A-B0E7-49DD-92D6-2FAC80BC2E5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5F1AB44B-647E-4344-A055-8FDD538B4632}" type="sibTrans" cxnId="{C203156A-B0E7-49DD-92D6-2FAC80BC2E5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8FCA11E-AEB1-469F-90F8-F4A8FA5919DA}">
      <dgm:prSet/>
      <dgm:spPr/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Vincoli tecnici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D849CC4-F7C2-40F7-80D3-8CBB61F29806}" type="parTrans" cxnId="{5F05E013-ACB3-4B79-A21E-406B90BC6FF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DA88550-2F04-4AEF-BF4E-7B89DB70171F}" type="sibTrans" cxnId="{5F05E013-ACB3-4B79-A21E-406B90BC6FF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E68C447-5E01-4B43-9510-987502D3BFC6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Linguaggi ammessi: C, C++, Java, Python, Matlab.</a:t>
          </a:r>
        </a:p>
      </dgm:t>
    </dgm:pt>
    <dgm:pt modelId="{999BEC0E-B429-429F-A1AB-CBCE3A792604}" type="parTrans" cxnId="{2A5CA4EB-6FEC-45BC-97AD-2EA941DFDDC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93BA785-D4A1-430F-B667-68674FD74E5A}" type="sibTrans" cxnId="{2A5CA4EB-6FEC-45BC-97AD-2EA941DFDDC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F9871E7-796A-4775-8BB6-BBC7A35149E6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Tempo massimo per la consegna: X giorni dall’assegnazione (o entro il termine stabilito dal docente).</a:t>
          </a:r>
        </a:p>
      </dgm:t>
    </dgm:pt>
    <dgm:pt modelId="{132EB2C9-2831-45AC-954B-B2B23941FDB0}" type="parTrans" cxnId="{4766A290-AC37-4E7B-9B41-BAAACECDB28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03DF4BE-9FDD-4C67-B528-F6A35E63CF7E}" type="sibTrans" cxnId="{4766A290-AC37-4E7B-9B41-BAAACECDB28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419418A-6F30-4972-B0F4-F4251E1C1FAB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Elenco di algoritmi da implementare (con eventuali caratteristiche).</a:t>
          </a:r>
        </a:p>
      </dgm:t>
    </dgm:pt>
    <dgm:pt modelId="{811DCE31-E05A-4ECB-B486-793553BD9084}" type="parTrans" cxnId="{8AF9ADBC-3340-433B-9FAA-A281410B8019}">
      <dgm:prSet/>
      <dgm:spPr/>
    </dgm:pt>
    <dgm:pt modelId="{B9551C7D-A2C6-4911-9C6D-5D5DE96102B7}" type="sibTrans" cxnId="{8AF9ADBC-3340-433B-9FAA-A281410B8019}">
      <dgm:prSet/>
      <dgm:spPr/>
    </dgm:pt>
    <dgm:pt modelId="{57C9182A-DBE3-40B0-BA0C-FBE39E5EC7AF}" type="pres">
      <dgm:prSet presAssocID="{CED5AD97-14FB-4543-BDA0-FB2BBF4D1F11}" presName="linear" presStyleCnt="0">
        <dgm:presLayoutVars>
          <dgm:animLvl val="lvl"/>
          <dgm:resizeHandles val="exact"/>
        </dgm:presLayoutVars>
      </dgm:prSet>
      <dgm:spPr/>
    </dgm:pt>
    <dgm:pt modelId="{D8CD354E-C251-4531-B6E8-25D0C46E24AD}" type="pres">
      <dgm:prSet presAssocID="{050B911C-84DC-4115-A401-0C0F47422C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2FB0F77-02BF-4CD7-8D70-E1AE3CA3FAB1}" type="pres">
      <dgm:prSet presAssocID="{050B911C-84DC-4115-A401-0C0F47422CEF}" presName="childText" presStyleLbl="revTx" presStyleIdx="0" presStyleCnt="3">
        <dgm:presLayoutVars>
          <dgm:bulletEnabled val="1"/>
        </dgm:presLayoutVars>
      </dgm:prSet>
      <dgm:spPr/>
    </dgm:pt>
    <dgm:pt modelId="{2E97FADD-E234-4899-A669-88F69E61A146}" type="pres">
      <dgm:prSet presAssocID="{2B0F1248-ECE8-48C5-90F1-6444448FA7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A5A05F-8CB9-4615-BDE6-2629419E07C4}" type="pres">
      <dgm:prSet presAssocID="{2B0F1248-ECE8-48C5-90F1-6444448FA7FD}" presName="childText" presStyleLbl="revTx" presStyleIdx="1" presStyleCnt="3">
        <dgm:presLayoutVars>
          <dgm:bulletEnabled val="1"/>
        </dgm:presLayoutVars>
      </dgm:prSet>
      <dgm:spPr/>
    </dgm:pt>
    <dgm:pt modelId="{1D2E4A3C-1551-41CC-B00C-A3106B2EFE96}" type="pres">
      <dgm:prSet presAssocID="{88FCA11E-AEB1-469F-90F8-F4A8FA5919D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645A5A2-2CAA-442D-A503-61042AB181AE}" type="pres">
      <dgm:prSet presAssocID="{88FCA11E-AEB1-469F-90F8-F4A8FA5919DA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A9E4C30C-824F-4AEE-936A-9C39A5009107}" srcId="{050B911C-84DC-4115-A401-0C0F47422CEF}" destId="{2E5B7ED7-40FF-455B-80CF-30FB2FB9C778}" srcOrd="0" destOrd="0" parTransId="{19A4432A-585B-4BA8-B707-D272E1ECEB45}" sibTransId="{32693662-AFB9-4B87-AB0F-F6D20EC85AEA}"/>
    <dgm:cxn modelId="{5F05E013-ACB3-4B79-A21E-406B90BC6FFB}" srcId="{CED5AD97-14FB-4543-BDA0-FB2BBF4D1F11}" destId="{88FCA11E-AEB1-469F-90F8-F4A8FA5919DA}" srcOrd="2" destOrd="0" parTransId="{7D849CC4-F7C2-40F7-80D3-8CBB61F29806}" sibTransId="{BDA88550-2F04-4AEF-BF4E-7B89DB70171F}"/>
    <dgm:cxn modelId="{785BAE26-DE40-476C-89CE-00AA9032321A}" srcId="{CED5AD97-14FB-4543-BDA0-FB2BBF4D1F11}" destId="{2B0F1248-ECE8-48C5-90F1-6444448FA7FD}" srcOrd="1" destOrd="0" parTransId="{20B9D9F2-FDBA-4B53-91CC-50B318716BD4}" sibTransId="{72F320CE-46DF-4838-A5CC-AC4BEB9E2C56}"/>
    <dgm:cxn modelId="{835A4A2B-094F-45EF-9B4D-DA655822AF43}" srcId="{050B911C-84DC-4115-A401-0C0F47422CEF}" destId="{15A0BF0C-F36A-4C9E-8BD4-99DA00660563}" srcOrd="2" destOrd="0" parTransId="{9F07E5B3-EC57-4481-97E4-A1E79D304389}" sibTransId="{05FDBFF7-9ECC-498C-B6E7-EF92EFA1A6C7}"/>
    <dgm:cxn modelId="{8961D139-235A-449F-94F2-860CD0F0E3E9}" type="presOf" srcId="{2E5B7ED7-40FF-455B-80CF-30FB2FB9C778}" destId="{62FB0F77-02BF-4CD7-8D70-E1AE3CA3FAB1}" srcOrd="0" destOrd="0" presId="urn:microsoft.com/office/officeart/2005/8/layout/vList2"/>
    <dgm:cxn modelId="{34A9DA60-DA2A-427E-AB11-AC557AF7863A}" type="presOf" srcId="{2B0F1248-ECE8-48C5-90F1-6444448FA7FD}" destId="{2E97FADD-E234-4899-A669-88F69E61A146}" srcOrd="0" destOrd="0" presId="urn:microsoft.com/office/officeart/2005/8/layout/vList2"/>
    <dgm:cxn modelId="{45BEFF67-CDF7-48A4-B299-FEBA35DECEE4}" type="presOf" srcId="{EC19A54F-25F3-45C9-858F-5C934BB80C76}" destId="{97A5A05F-8CB9-4615-BDE6-2629419E07C4}" srcOrd="0" destOrd="2" presId="urn:microsoft.com/office/officeart/2005/8/layout/vList2"/>
    <dgm:cxn modelId="{C203156A-B0E7-49DD-92D6-2FAC80BC2E51}" srcId="{2B0F1248-ECE8-48C5-90F1-6444448FA7FD}" destId="{EC19A54F-25F3-45C9-858F-5C934BB80C76}" srcOrd="2" destOrd="0" parTransId="{3627E1B3-04AC-45AF-B514-D2F9FA25D717}" sibTransId="{5F1AB44B-647E-4344-A055-8FDD538B4632}"/>
    <dgm:cxn modelId="{94CEC14B-BFC8-40D3-9653-6BA974B2B7BC}" type="presOf" srcId="{3E68C447-5E01-4B43-9510-987502D3BFC6}" destId="{4645A5A2-2CAA-442D-A503-61042AB181AE}" srcOrd="0" destOrd="0" presId="urn:microsoft.com/office/officeart/2005/8/layout/vList2"/>
    <dgm:cxn modelId="{2556A66D-C9EE-43DD-9764-EA7A75A12E5A}" srcId="{050B911C-84DC-4115-A401-0C0F47422CEF}" destId="{223A68FE-63D9-4CD6-B4BF-49D53D942901}" srcOrd="3" destOrd="0" parTransId="{6A86D322-1F6B-4391-90FF-2D1C706F8E6F}" sibTransId="{8684722B-9527-4061-83E6-A4324B0D14D0}"/>
    <dgm:cxn modelId="{ED8ACC58-927F-413B-ADEB-2BF1C1C55B26}" srcId="{2B0F1248-ECE8-48C5-90F1-6444448FA7FD}" destId="{0D2BB09C-2A5A-4935-A9F0-A77A70BA7E6D}" srcOrd="0" destOrd="0" parTransId="{5E917781-B9A0-4102-A4F7-BC6B36B2241E}" sibTransId="{35566A3F-DA0F-4DBF-BE3B-DDE0DBA0C9F1}"/>
    <dgm:cxn modelId="{FD110479-B394-4830-8980-DEE199FF8B01}" type="presOf" srcId="{CED5AD97-14FB-4543-BDA0-FB2BBF4D1F11}" destId="{57C9182A-DBE3-40B0-BA0C-FBE39E5EC7AF}" srcOrd="0" destOrd="0" presId="urn:microsoft.com/office/officeart/2005/8/layout/vList2"/>
    <dgm:cxn modelId="{D30E0A84-A188-4FDB-9DE1-44F1F72ABE59}" type="presOf" srcId="{6FE7A111-A1EC-482A-A510-0304592F414D}" destId="{97A5A05F-8CB9-4615-BDE6-2629419E07C4}" srcOrd="0" destOrd="1" presId="urn:microsoft.com/office/officeart/2005/8/layout/vList2"/>
    <dgm:cxn modelId="{4766A290-AC37-4E7B-9B41-BAAACECDB285}" srcId="{88FCA11E-AEB1-469F-90F8-F4A8FA5919DA}" destId="{0F9871E7-796A-4775-8BB6-BBC7A35149E6}" srcOrd="1" destOrd="0" parTransId="{132EB2C9-2831-45AC-954B-B2B23941FDB0}" sibTransId="{903DF4BE-9FDD-4C67-B528-F6A35E63CF7E}"/>
    <dgm:cxn modelId="{384DE49B-5C9A-4F9B-84C5-BE9699F57184}" srcId="{2B0F1248-ECE8-48C5-90F1-6444448FA7FD}" destId="{6FE7A111-A1EC-482A-A510-0304592F414D}" srcOrd="1" destOrd="0" parTransId="{3A7BEFD1-B43C-4711-A98D-BF9BA7590DA5}" sibTransId="{2A8695EE-0CEB-44C3-B32C-A385FFD95EBA}"/>
    <dgm:cxn modelId="{999856A1-E4E0-45CF-962B-CE5B870B13F3}" type="presOf" srcId="{223A68FE-63D9-4CD6-B4BF-49D53D942901}" destId="{62FB0F77-02BF-4CD7-8D70-E1AE3CA3FAB1}" srcOrd="0" destOrd="3" presId="urn:microsoft.com/office/officeart/2005/8/layout/vList2"/>
    <dgm:cxn modelId="{F2CA24BA-4B5D-4EAC-BBFB-CFB2A123C664}" type="presOf" srcId="{0D2BB09C-2A5A-4935-A9F0-A77A70BA7E6D}" destId="{97A5A05F-8CB9-4615-BDE6-2629419E07C4}" srcOrd="0" destOrd="0" presId="urn:microsoft.com/office/officeart/2005/8/layout/vList2"/>
    <dgm:cxn modelId="{8AF9ADBC-3340-433B-9FAA-A281410B8019}" srcId="{050B911C-84DC-4115-A401-0C0F47422CEF}" destId="{6419418A-6F30-4972-B0F4-F4251E1C1FAB}" srcOrd="1" destOrd="0" parTransId="{811DCE31-E05A-4ECB-B486-793553BD9084}" sibTransId="{B9551C7D-A2C6-4911-9C6D-5D5DE96102B7}"/>
    <dgm:cxn modelId="{F8B43BC8-3ACA-4837-A5AC-9AAFB09D8830}" type="presOf" srcId="{050B911C-84DC-4115-A401-0C0F47422CEF}" destId="{D8CD354E-C251-4531-B6E8-25D0C46E24AD}" srcOrd="0" destOrd="0" presId="urn:microsoft.com/office/officeart/2005/8/layout/vList2"/>
    <dgm:cxn modelId="{002530D3-0309-40EF-9352-CDB999919114}" type="presOf" srcId="{88FCA11E-AEB1-469F-90F8-F4A8FA5919DA}" destId="{1D2E4A3C-1551-41CC-B00C-A3106B2EFE96}" srcOrd="0" destOrd="0" presId="urn:microsoft.com/office/officeart/2005/8/layout/vList2"/>
    <dgm:cxn modelId="{DEBAE8D5-3900-44B0-815C-8C227C2764FF}" srcId="{CED5AD97-14FB-4543-BDA0-FB2BBF4D1F11}" destId="{050B911C-84DC-4115-A401-0C0F47422CEF}" srcOrd="0" destOrd="0" parTransId="{6FDEA370-FEDB-40BB-8A21-3B86B72379B6}" sibTransId="{0EF45601-4314-45F8-BF8E-40186B58D2F1}"/>
    <dgm:cxn modelId="{2A5CA4EB-6FEC-45BC-97AD-2EA941DFDDC3}" srcId="{88FCA11E-AEB1-469F-90F8-F4A8FA5919DA}" destId="{3E68C447-5E01-4B43-9510-987502D3BFC6}" srcOrd="0" destOrd="0" parTransId="{999BEC0E-B429-429F-A1AB-CBCE3A792604}" sibTransId="{693BA785-D4A1-430F-B667-68674FD74E5A}"/>
    <dgm:cxn modelId="{1D372AF0-CC7E-4C71-B518-4122E93A5C76}" type="presOf" srcId="{15A0BF0C-F36A-4C9E-8BD4-99DA00660563}" destId="{62FB0F77-02BF-4CD7-8D70-E1AE3CA3FAB1}" srcOrd="0" destOrd="2" presId="urn:microsoft.com/office/officeart/2005/8/layout/vList2"/>
    <dgm:cxn modelId="{02EF27F5-E354-4235-BA2C-90BE533C5022}" type="presOf" srcId="{0F9871E7-796A-4775-8BB6-BBC7A35149E6}" destId="{4645A5A2-2CAA-442D-A503-61042AB181AE}" srcOrd="0" destOrd="1" presId="urn:microsoft.com/office/officeart/2005/8/layout/vList2"/>
    <dgm:cxn modelId="{5D0742F9-A0A7-4A3B-9A11-8F8ECDB7FB69}" type="presOf" srcId="{6419418A-6F30-4972-B0F4-F4251E1C1FAB}" destId="{62FB0F77-02BF-4CD7-8D70-E1AE3CA3FAB1}" srcOrd="0" destOrd="1" presId="urn:microsoft.com/office/officeart/2005/8/layout/vList2"/>
    <dgm:cxn modelId="{FD05D338-9A59-4834-8A32-0B47901614AB}" type="presParOf" srcId="{57C9182A-DBE3-40B0-BA0C-FBE39E5EC7AF}" destId="{D8CD354E-C251-4531-B6E8-25D0C46E24AD}" srcOrd="0" destOrd="0" presId="urn:microsoft.com/office/officeart/2005/8/layout/vList2"/>
    <dgm:cxn modelId="{13EC340B-C5EE-41C3-AA76-0869833CF74E}" type="presParOf" srcId="{57C9182A-DBE3-40B0-BA0C-FBE39E5EC7AF}" destId="{62FB0F77-02BF-4CD7-8D70-E1AE3CA3FAB1}" srcOrd="1" destOrd="0" presId="urn:microsoft.com/office/officeart/2005/8/layout/vList2"/>
    <dgm:cxn modelId="{A9943411-7E47-4AEC-BB2F-9C3FCAFAAF19}" type="presParOf" srcId="{57C9182A-DBE3-40B0-BA0C-FBE39E5EC7AF}" destId="{2E97FADD-E234-4899-A669-88F69E61A146}" srcOrd="2" destOrd="0" presId="urn:microsoft.com/office/officeart/2005/8/layout/vList2"/>
    <dgm:cxn modelId="{1BBC8C53-9606-44BD-AFFF-4728C8715519}" type="presParOf" srcId="{57C9182A-DBE3-40B0-BA0C-FBE39E5EC7AF}" destId="{97A5A05F-8CB9-4615-BDE6-2629419E07C4}" srcOrd="3" destOrd="0" presId="urn:microsoft.com/office/officeart/2005/8/layout/vList2"/>
    <dgm:cxn modelId="{208AFD34-2B81-4A3F-B1AA-634E0CEA8494}" type="presParOf" srcId="{57C9182A-DBE3-40B0-BA0C-FBE39E5EC7AF}" destId="{1D2E4A3C-1551-41CC-B00C-A3106B2EFE96}" srcOrd="4" destOrd="0" presId="urn:microsoft.com/office/officeart/2005/8/layout/vList2"/>
    <dgm:cxn modelId="{BFE13F60-02B9-402C-A095-1C84681E8DD9}" type="presParOf" srcId="{57C9182A-DBE3-40B0-BA0C-FBE39E5EC7AF}" destId="{4645A5A2-2CAA-442D-A503-61042AB181A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F36F3-BF98-4755-AE92-91F27B339D0F}">
      <dsp:nvSpPr>
        <dsp:cNvPr id="0" name=""/>
        <dsp:cNvSpPr/>
      </dsp:nvSpPr>
      <dsp:spPr>
        <a:xfrm>
          <a:off x="2028" y="0"/>
          <a:ext cx="4325068" cy="22861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Progetto</a:t>
          </a:r>
          <a:endParaRPr lang="it-IT" sz="23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Sviluppo di un algoritmo analizzato durante il corso per risolvere un </a:t>
          </a:r>
          <a:r>
            <a:rPr lang="it-IT" sz="1800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problem</a:t>
          </a:r>
          <a:r>
            <a:rPr lang="it-IT" sz="18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Redazione di una relazione descrittiva in LaTeX.</a:t>
          </a:r>
        </a:p>
      </dsp:txBody>
      <dsp:txXfrm>
        <a:off x="68987" y="66959"/>
        <a:ext cx="4191150" cy="2152227"/>
      </dsp:txXfrm>
    </dsp:sp>
    <dsp:sp modelId="{88DFACF5-A225-4A60-9E4D-BE1B46E0F990}">
      <dsp:nvSpPr>
        <dsp:cNvPr id="0" name=""/>
        <dsp:cNvSpPr/>
      </dsp:nvSpPr>
      <dsp:spPr>
        <a:xfrm>
          <a:off x="4759603" y="606764"/>
          <a:ext cx="916914" cy="107261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9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759603" y="821287"/>
        <a:ext cx="641840" cy="643570"/>
      </dsp:txXfrm>
    </dsp:sp>
    <dsp:sp modelId="{122A5E6B-6C13-422D-9190-87A8D3919C4C}">
      <dsp:nvSpPr>
        <dsp:cNvPr id="0" name=""/>
        <dsp:cNvSpPr/>
      </dsp:nvSpPr>
      <dsp:spPr>
        <a:xfrm>
          <a:off x="6057123" y="0"/>
          <a:ext cx="4325068" cy="228614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Discussione orale</a:t>
          </a:r>
          <a:endParaRPr lang="it-IT" sz="2300" kern="1200" dirty="0">
            <a:solidFill>
              <a:schemeClr val="tx1">
                <a:lumMod val="75000"/>
                <a:lumOff val="25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 dirty="0">
              <a:solidFill>
                <a:schemeClr val="tx1">
                  <a:lumMod val="75000"/>
                  <a:lumOff val="25000"/>
                </a:schemeClr>
              </a:solidFill>
            </a:rPr>
            <a:t>Dopo la consegna del progetto, si terrà un colloquio orale.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kern="1200">
              <a:solidFill>
                <a:schemeClr val="tx1">
                  <a:lumMod val="75000"/>
                  <a:lumOff val="25000"/>
                </a:schemeClr>
              </a:solidFill>
            </a:rPr>
            <a:t>Obiettivo: discutere l’elaborato svolto e verificare la comprensione del metodo e delle scelte progettuali.</a:t>
          </a:r>
        </a:p>
      </dsp:txBody>
      <dsp:txXfrm>
        <a:off x="6124082" y="66959"/>
        <a:ext cx="4191150" cy="21522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CD354E-C251-4531-B6E8-25D0C46E24AD}">
      <dsp:nvSpPr>
        <dsp:cNvPr id="0" name=""/>
        <dsp:cNvSpPr/>
      </dsp:nvSpPr>
      <dsp:spPr>
        <a:xfrm>
          <a:off x="0" y="28773"/>
          <a:ext cx="1053136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Materiale fornito dal docente</a:t>
          </a:r>
          <a:endParaRPr lang="it-IT" sz="16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18734" y="47507"/>
        <a:ext cx="10493898" cy="346292"/>
      </dsp:txXfrm>
    </dsp:sp>
    <dsp:sp modelId="{62FB0F77-02BF-4CD7-8D70-E1AE3CA3FAB1}">
      <dsp:nvSpPr>
        <dsp:cNvPr id="0" name=""/>
        <dsp:cNvSpPr/>
      </dsp:nvSpPr>
      <dsp:spPr>
        <a:xfrm>
          <a:off x="0" y="412533"/>
          <a:ext cx="10531366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37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Problema da risolvere.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Elenco di algoritmi da implementare (con eventuali caratteristiche).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Insieme di istanze su cui testare l’algoritmo.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Eventuale protocollo sperimentale.</a:t>
          </a:r>
        </a:p>
      </dsp:txBody>
      <dsp:txXfrm>
        <a:off x="0" y="412533"/>
        <a:ext cx="10531366" cy="811440"/>
      </dsp:txXfrm>
    </dsp:sp>
    <dsp:sp modelId="{2E97FADD-E234-4899-A669-88F69E61A146}">
      <dsp:nvSpPr>
        <dsp:cNvPr id="0" name=""/>
        <dsp:cNvSpPr/>
      </dsp:nvSpPr>
      <dsp:spPr>
        <a:xfrm>
          <a:off x="0" y="1223974"/>
          <a:ext cx="1053136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Compito del candidato</a:t>
          </a:r>
          <a:endParaRPr lang="it-IT" sz="16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18734" y="1242708"/>
        <a:ext cx="10493898" cy="346292"/>
      </dsp:txXfrm>
    </dsp:sp>
    <dsp:sp modelId="{97A5A05F-8CB9-4615-BDE6-2629419E07C4}">
      <dsp:nvSpPr>
        <dsp:cNvPr id="0" name=""/>
        <dsp:cNvSpPr/>
      </dsp:nvSpPr>
      <dsp:spPr>
        <a:xfrm>
          <a:off x="0" y="1607734"/>
          <a:ext cx="10531366" cy="612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37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Scegliere un algoritmo dall’elenco proposto.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Implementarlo e applicarlo alle istanze fornite.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Seguire il protocollo sperimentale (se previsto).</a:t>
          </a:r>
        </a:p>
      </dsp:txBody>
      <dsp:txXfrm>
        <a:off x="0" y="1607734"/>
        <a:ext cx="10531366" cy="612720"/>
      </dsp:txXfrm>
    </dsp:sp>
    <dsp:sp modelId="{1D2E4A3C-1551-41CC-B00C-A3106B2EFE96}">
      <dsp:nvSpPr>
        <dsp:cNvPr id="0" name=""/>
        <dsp:cNvSpPr/>
      </dsp:nvSpPr>
      <dsp:spPr>
        <a:xfrm>
          <a:off x="0" y="2220454"/>
          <a:ext cx="10531366" cy="3837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Vincoli tecnici</a:t>
          </a:r>
          <a:endParaRPr lang="it-IT" sz="16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18734" y="2239188"/>
        <a:ext cx="10493898" cy="346292"/>
      </dsp:txXfrm>
    </dsp:sp>
    <dsp:sp modelId="{4645A5A2-2CAA-442D-A503-61042AB181AE}">
      <dsp:nvSpPr>
        <dsp:cNvPr id="0" name=""/>
        <dsp:cNvSpPr/>
      </dsp:nvSpPr>
      <dsp:spPr>
        <a:xfrm>
          <a:off x="0" y="2604214"/>
          <a:ext cx="10531366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371" tIns="20320" rIns="113792" bIns="2032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Linguaggi ammessi: C, C++, Java, Python, Matlab.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Tempo massimo per la consegna: X giorni dall’assegnazione (o entro il termine stabilito dal docente).</a:t>
          </a:r>
        </a:p>
      </dsp:txBody>
      <dsp:txXfrm>
        <a:off x="0" y="2604214"/>
        <a:ext cx="10531366" cy="41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94FF3-BD99-4262-9F80-059C1AF95762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60ED6E-1CC1-4E10-8FBD-13FCB6AC0AE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087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CDA25-D8C5-390D-3153-6A946234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6EC6305-DB25-5F17-835A-12C7CEEBF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553F41D-4D21-16DE-1950-62654B141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C769E4B-F388-78FE-FCB9-1B9724C87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2415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1D134-1DD2-55BA-D8D4-2D7C8E969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4BB8EB-1E8C-9F83-8731-9072CAE28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30F9CE6-EBDF-A42D-446B-DAEFBD7771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EE123B7-741A-975F-2F43-F619FD660A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92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9AC61-33F2-A65B-0F6A-46EFD885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7FD341E-5178-F64C-DB20-602C29AB8E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0620D9B-0271-4DF3-3FEA-B91AFA878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ED5FF37-5A09-70BA-9E66-94CC7DA60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20668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85B63-58BB-3B85-CC58-AAEF5D061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1BFFB70-3AE7-D97A-9972-3DDE92AA2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09C0BB6-94B1-77C9-A916-E47AD1AA3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9E931B9-A7BD-664F-EF7C-C8476A29E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958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6B4EC-4AD2-4F3D-FEA4-8D8499A74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D4AD4D9-92F7-2F3B-C1B6-F8FC991F2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BFD9C4D-980C-04DD-A5FF-13723D52FC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B5462D4-9AA2-0B7E-B868-F3E73C786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865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62A3F-2D3B-2B94-C672-D26EB447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A292DF2-027A-D957-FEF2-1C44ADCEFB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351E377-F0F2-0E75-7305-0944750DF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F18868C-A672-75EC-650D-99ED7CBD3A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2459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347A3-9934-22F4-35BE-EC21A01C3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AE2D62A-47B2-BFAA-754A-1F77A2F9E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93BDF71-755F-630A-271C-DF6CD0848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37231C7-5B59-4354-1D69-EF6760E90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18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5E21D-74D4-2162-964D-56B4D868E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23B75BF-63A0-2C2C-A572-2BCDDD725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7E436BC-B7A9-BD3E-B5CB-19063BFE7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6BD1972-41D1-F5EA-6A17-5773A458C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1251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523FA8-C326-B6D3-BA10-B06519E51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67973A1-0B88-3634-5936-BEB6C580BB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EF634B-17A6-DF9B-F022-32D515CE4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9A1ED50-4EAE-3162-2266-403F79522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B9880D-7CC6-BCC9-C99E-A4FA6A469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934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F209E8-F86B-C751-3A72-2A8B0347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0C05E5-8724-B3E3-B824-C7BE2CC17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39F377-A8DB-32E6-867B-608DF84A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54DEC21-0805-DB90-D084-C370D64E7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7A0A35-9A35-64E2-0B1C-B64A07416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145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5DED49-9280-A707-CAD3-C401AF9D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6DB0BD-ADD7-E32A-F662-6F543F09B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84D0E7-B544-EC09-1ACF-CE767A575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7B51136-F6DE-779E-AA92-19C9F328F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D6C607-BF98-50DA-B19B-D92D41F7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22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4DF5EA-CFB2-2AD8-CB23-1FC1CA596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CF32B59-49BC-94F4-587F-740E7D5A42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54F0A6C-063A-1ACC-3CC8-9D4825A9C8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BF6D2DE-D7F3-EF4F-22B8-713E75643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54D869E-6C84-98C8-8738-9521F1D0A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6C63975-4C19-13B5-D4F1-5E02D3D5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1968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DFFA25-1BB8-1B56-BD06-FD2CEF438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A136C0E-01AB-5CCF-4E25-F53FCA719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452B715-6785-E4FB-9E2D-BA8968AEC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8E812C1-CD95-03AB-D99F-CBABFEC618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0CDA029-AF0C-7E13-D284-6ED43D0AD3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C6CF37E-EF98-090E-A382-096270EA2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8E91B4A-A35D-5714-CA9E-319060CC6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8CE9A65-F01D-A6F8-17B5-11F190B42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711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43510B-9678-6B32-707A-3650564E6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F1FED7F-9C25-40A1-C5C5-13D384058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0B7D011-2179-E269-C173-8D5DAFC38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6364753-A890-20E0-BC57-86B00B69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423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E14B3DC-7478-CDEA-C314-10E7D5296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40F22DD-7D7F-61F1-06BD-8CB7ECF57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6A8848C-2A31-272D-6A49-3C3E2C40A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645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CBE4E5-50BD-69D0-A549-065D98921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C4ED36-2638-FF90-1E7B-E19C02204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3FCDE30-E538-5DED-7980-CEF45119F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E01A58C-52B8-C363-9051-275497CE3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177A329-1103-7191-04AB-B96EDFCE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CCB38E0-01B4-7B71-0C9D-96E565AC6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78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B8714F-0C11-42E9-5669-F4D140D99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3A2A6D4-E397-893E-CE0C-2F88AA3527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5252C03-0AD9-6CC4-64DA-D81F01D04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F4B69FB-CDA9-FF25-9429-13F3FF997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0B0D1F-E6BB-A8D5-8C48-7337D0D1D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1B8B7F-03B0-CBEB-F4BD-A970D3E3E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8588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D69A2-6B0B-D5F9-8F9C-F300F312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4A716B0-441F-810B-0DDE-28AF845372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FE8C693-55A2-2D21-2AC6-FB976E45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F8D04BB-0E43-4291-3D9C-5AD4DE74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A9A497-08BB-EED6-A5F0-5B25D64A2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5755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D19A109-818A-46B6-3725-882DBBE3F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F023F13-432F-FE63-39C1-3407657BD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EB34B46-9215-7A79-0A20-D8D134F52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6C799D-9A17-2D9F-C8AE-D40FF54FB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8B5D746-4A59-39C6-4261-05E8E2EA2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751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FB43F8A-CBB4-4432-93DB-A3AC3531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AE0E74D-54BB-3730-BF85-37756409E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ED2204-C5DE-1316-6F44-9BF32611E8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0E2688-6E64-4505-BE4F-FE82C43512D3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F254C4-6DCB-195A-21D4-117DC7A1A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9C415A-FDDB-40B6-C705-450DC7719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B2880-C572-4B05-B4EB-726ED4F35A1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412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ADEBC-A824-EC3B-6C64-22CB878DD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57C8B7C7-AD0E-8E81-D5CC-4AC136D5B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BB70CCE-4D11-2B5E-AA69-961273CA15C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Modalità di esame</a:t>
            </a:r>
          </a:p>
        </p:txBody>
      </p:sp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14C4D719-F8F8-1D0B-02D6-5825D80E78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1083130"/>
              </p:ext>
            </p:extLst>
          </p:nvPr>
        </p:nvGraphicFramePr>
        <p:xfrm>
          <a:off x="903890" y="856447"/>
          <a:ext cx="10384220" cy="228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EFDBB3B9-D32A-D6F5-E0D2-EEFAB82D7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124668"/>
              </p:ext>
            </p:extLst>
          </p:nvPr>
        </p:nvGraphicFramePr>
        <p:xfrm>
          <a:off x="1114097" y="3477943"/>
          <a:ext cx="10531366" cy="3046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758376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87B44-0E80-2B4E-6F87-7DF7F2C07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E0BA32AB-93EC-9679-2C2F-1AFB6E75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ACCEB265-35D3-F52F-914C-271C732D8AD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Che cosa è un protocollo sperimentale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4CCB591-8F57-5B26-FBA3-982FDD9A1425}"/>
              </a:ext>
            </a:extLst>
          </p:cNvPr>
          <p:cNvSpPr txBox="1"/>
          <p:nvPr/>
        </p:nvSpPr>
        <p:spPr>
          <a:xfrm>
            <a:off x="516192" y="670761"/>
            <a:ext cx="1077123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protocollo sperimentale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l’insieme delle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regole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che stabiliscono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devono essere condotti gli esperimenti su un algoritmo. </a:t>
            </a:r>
            <a:r>
              <a:rPr lang="it-IT" sz="1400" dirty="0">
                <a:latin typeface="Bierstadt" panose="020B0004020202020204" pitchFamily="34" charset="0"/>
              </a:rPr>
              <a:t>Indica in modo preciso: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 istanze utilizzare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dove scaricare le istanze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 file utilizzare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“Testare l’algoritmo sulle istanze: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xxxxx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devono essere eseguiti gli esperimenti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numero di esecuzioni indipendenti (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runs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es. 5, 10, 30, 100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runs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criterio di arresto: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numero massimo di iterazioni, tempo massimo, numero massimo di valutazioni di fitness ecc.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Esempio: “Ogni istanza deve essere testata con x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runs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usando come criterio di arresto x valutazioni di fitness.”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 metriche raccogliere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ogni istanza, si devono calcolare statistiche sulle soluzioni ottenute durante le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runs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più comuni: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miglior valore trovato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mean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media delle migliori soluzioni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worst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peggiore delle migliori soluzioni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standard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deviation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stabilità/variabilità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numero medio di iterazioni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per arrivare al best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presentare i risultati nella relazione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 genere: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grafici di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convergenza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(fitness vs. iterazioni)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grafici di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confronto tra istanze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eventualmente: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boxplot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distribuzioni, ecc.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 devono essere accompagnati da: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commenti critici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osservazioni sui miglioramenti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interpretazione delle curve</a:t>
            </a:r>
          </a:p>
        </p:txBody>
      </p:sp>
    </p:spTree>
    <p:extLst>
      <p:ext uri="{BB962C8B-B14F-4D97-AF65-F5344CB8AC3E}">
        <p14:creationId xmlns:p14="http://schemas.microsoft.com/office/powerpoint/2010/main" val="1755124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8ED67-A403-6874-CA45-36C2B77FD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4779A323-7EB2-0699-9008-6D670B62F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661FF96-15B3-A98E-7A17-99D47DEA545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Consegna del progetto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070587-C04B-484B-3991-1F8CBB1D10D8}"/>
              </a:ext>
            </a:extLst>
          </p:cNvPr>
          <p:cNvSpPr txBox="1"/>
          <p:nvPr/>
        </p:nvSpPr>
        <p:spPr>
          <a:xfrm>
            <a:off x="1108841" y="972062"/>
            <a:ext cx="997431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Alla conclusione del progetto, il candidato dovrà inviare per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email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(entro i termini indicati):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Codice dell’algoritmo sviluppato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(e tutto il materiale necessario al funzionamento).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File di accompagnamento (.</a:t>
            </a:r>
            <a:r>
              <a:rPr lang="it-IT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txt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con le istruzioni per l’esecuzione del codice.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Relazione scritta in LaTeX</a:t>
            </a:r>
            <a:endParaRPr lang="it-IT" sz="20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Lunghezza: minimo 4 pagine – massimo 12 pagine.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Da consegnare in formato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.pdf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.tex</a:t>
            </a:r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ACFBF0-8897-3524-4AD6-835B641AF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813" y="4220735"/>
            <a:ext cx="3927745" cy="163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verleaf | Università di Catania">
            <a:extLst>
              <a:ext uri="{FF2B5EF4-FFF2-40B4-BE49-F238E27FC236}">
                <a16:creationId xmlns:a16="http://schemas.microsoft.com/office/drawing/2014/main" id="{BB65BA04-4BC1-424A-AD94-C8D490F76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444" y="4219063"/>
            <a:ext cx="4286250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220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61E5-9CDF-FFCC-FBC4-EDE0B2B33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FC398F16-ECC9-A6BB-F880-0A1DEA519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1B0C00B-0F67-4AAD-D973-4E20BCCBD5D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Problemi -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Vehicle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Routing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Problem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(VRP)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AF0B102-4A12-1DC6-E139-95E998F88CD0}"/>
                  </a:ext>
                </a:extLst>
              </p:cNvPr>
              <p:cNvSpPr txBox="1"/>
              <p:nvPr/>
            </p:nvSpPr>
            <p:spPr>
              <a:xfrm>
                <a:off x="403124" y="1473641"/>
                <a:ext cx="4748979" cy="53843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Dati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Grafo completo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ar-AE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ar-AE" sz="1600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con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deposito</a:t>
                </a:r>
              </a:p>
              <a:p>
                <a:pPr marL="1200150" lvl="2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clienti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Costo/distanza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per ogni arco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Insieme dei veicoli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it-IT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sz="1600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Domanda del cliente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ar-AE" sz="16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Capacità del veicolo: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Vincoli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cliente è visitato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sola volta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veicolo inizia e termina il percorso nel deposito.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Capacità: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grow m:val="on"/>
                          <m:supHide m:val="on"/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 sz="1600" i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ar-AE" sz="16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 ∀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ar-AE" sz="1600" i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sz="160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it-IT" sz="160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it-IT" sz="1600" i="0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it-IT" sz="160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it-IT" sz="16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it-IT" sz="160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sz="16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it-IT" sz="16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brk m:alnAt="23"/>
                                </m:rPr>
                                <a:rPr lang="it-IT" sz="16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it-IT" sz="1600" b="0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it-IT" sz="160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it-IT" sz="1600" b="0" i="1" smtClean="0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)∈</m:t>
                                  </m:r>
                                  <m:sSub>
                                    <m:sSubPr>
                                      <m:ctrlPr>
                                        <a:rPr lang="it-IT" sz="1600" b="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it-IT" sz="1600" b="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it-IT" sz="160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it-IT" sz="1600" b="0" i="1" smtClean="0">
                                          <a:solidFill>
                                            <a:schemeClr val="tx1">
                                              <a:lumMod val="75000"/>
                                              <a:lumOff val="2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e>
                      </m:func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AF0B102-4A12-1DC6-E139-95E998F88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4" y="1473641"/>
                <a:ext cx="4748979" cy="5384359"/>
              </a:xfrm>
              <a:prstGeom prst="rect">
                <a:avLst/>
              </a:prstGeom>
              <a:blipFill>
                <a:blip r:embed="rId4"/>
                <a:stretch>
                  <a:fillRect l="-513" t="-340" r="-25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magine 6">
            <a:extLst>
              <a:ext uri="{FF2B5EF4-FFF2-40B4-BE49-F238E27FC236}">
                <a16:creationId xmlns:a16="http://schemas.microsoft.com/office/drawing/2014/main" id="{EC92B181-CD44-7E71-0083-7898521502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895" y="2370188"/>
            <a:ext cx="5919020" cy="258957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9A5B797-7931-5C2B-B0D5-9FB251C1551C}"/>
              </a:ext>
            </a:extLst>
          </p:cNvPr>
          <p:cNvSpPr txBox="1"/>
          <p:nvPr/>
        </p:nvSpPr>
        <p:spPr>
          <a:xfrm>
            <a:off x="403124" y="720577"/>
            <a:ext cx="11120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VRP è un problema di ottimizzazione nel quale una flotta di veicoli deve consegnare beni o servizi a un insieme di clienti. Ogni veicolo parte da un deposito e deve visitare alcuni clienti minimizzando il costo totale del percorso. </a:t>
            </a:r>
          </a:p>
        </p:txBody>
      </p:sp>
    </p:spTree>
    <p:extLst>
      <p:ext uri="{BB962C8B-B14F-4D97-AF65-F5344CB8AC3E}">
        <p14:creationId xmlns:p14="http://schemas.microsoft.com/office/powerpoint/2010/main" val="309777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AC82-83BB-889A-BBB9-24AE1457B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7F9C30D8-B09D-26B6-55AE-27CC7BF52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6CD1D19-211C-507C-EDF6-80E01FE87AD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Problemi -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Graph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Coloring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Problem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(GCP)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B202ECA-2873-FF31-3063-4E02C3A01976}"/>
                  </a:ext>
                </a:extLst>
              </p:cNvPr>
              <p:cNvSpPr txBox="1"/>
              <p:nvPr/>
            </p:nvSpPr>
            <p:spPr>
              <a:xfrm>
                <a:off x="403124" y="1473641"/>
                <a:ext cx="5606668" cy="23083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Dati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Grafo non orientato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Insieme dei colori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ar-AE" sz="16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Trovare una funzione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it-IT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it-IT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vincolata da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d>
                        <m:dPr>
                          <m:sepChr m:val=","/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ar-A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ar-A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ar-AE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ar-AE" sz="16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6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Versione di ottimizzazione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6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d>
                      <m:dPr>
                        <m:ctrlP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it-IT" sz="1600" b="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min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 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it-IT" sz="16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colorazione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valida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con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k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colori</m:t>
                    </m:r>
                    <m:r>
                      <a:rPr lang="it-IT" sz="1600" b="0" i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it-IT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B202ECA-2873-FF31-3063-4E02C3A019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4" y="1473641"/>
                <a:ext cx="5606668" cy="2308324"/>
              </a:xfrm>
              <a:prstGeom prst="rect">
                <a:avLst/>
              </a:prstGeom>
              <a:blipFill>
                <a:blip r:embed="rId4"/>
                <a:stretch>
                  <a:fillRect l="-435" t="-794" b="-158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DC7ACE7D-9B85-F940-45F2-AB2F7FFEBE75}"/>
              </a:ext>
            </a:extLst>
          </p:cNvPr>
          <p:cNvSpPr txBox="1"/>
          <p:nvPr/>
        </p:nvSpPr>
        <p:spPr>
          <a:xfrm>
            <a:off x="403124" y="720577"/>
            <a:ext cx="11120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problema della colorazione dei grafi richiede di assegnare un colore a ogni nodo di un grafo, in modo che due nodi adiacenti abbiano colori diversi.</a:t>
            </a:r>
          </a:p>
        </p:txBody>
      </p:sp>
      <p:pic>
        <p:nvPicPr>
          <p:cNvPr id="2050" name="Picture 2" descr="Graph Coloring - Naukri Code 360">
            <a:extLst>
              <a:ext uri="{FF2B5EF4-FFF2-40B4-BE49-F238E27FC236}">
                <a16:creationId xmlns:a16="http://schemas.microsoft.com/office/drawing/2014/main" id="{D580BFF9-4FD2-4BD3-52CF-0465B7D30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792" y="1504833"/>
            <a:ext cx="4981343" cy="343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16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D5CA6-21BA-99CD-73B4-FD9CA512E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0A2696FD-20CB-F745-9FB9-01EC533A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340E5C4-5413-1975-5643-E516F8BFCC3A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Problemi -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Travelling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Salesman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Problem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(TSP)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B3B34A8-812C-033A-3CAA-F23C56B1027B}"/>
                  </a:ext>
                </a:extLst>
              </p:cNvPr>
              <p:cNvSpPr txBox="1"/>
              <p:nvPr/>
            </p:nvSpPr>
            <p:spPr>
              <a:xfrm>
                <a:off x="403124" y="1473641"/>
                <a:ext cx="5606668" cy="24561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Dati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Città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it-IT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Distanze/costi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Trovare una permutazione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che minimizzi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grow m:val="on"/>
                          <m:ctrlPr>
                            <a:rPr lang="ar-AE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  <m:r>
                                <a:rPr lang="ar-AE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ar-AE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ar-AE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  <m:r>
                            <a:rPr lang="it-IT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AE" i="1" smtClean="0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ar-AE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ar-AE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ar-AE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b>
                          </m:sSub>
                        </m:e>
                      </m:nary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Vincoli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città è visitata esattamente una volta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B3B34A8-812C-033A-3CAA-F23C56B10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4" y="1473641"/>
                <a:ext cx="5606668" cy="2456185"/>
              </a:xfrm>
              <a:prstGeom prst="rect">
                <a:avLst/>
              </a:prstGeom>
              <a:blipFill>
                <a:blip r:embed="rId4"/>
                <a:stretch>
                  <a:fillRect l="-435" t="-744" b="-22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9E300B8B-346B-B7C2-96B2-8483E9056999}"/>
              </a:ext>
            </a:extLst>
          </p:cNvPr>
          <p:cNvSpPr txBox="1"/>
          <p:nvPr/>
        </p:nvSpPr>
        <p:spPr>
          <a:xfrm>
            <a:off x="403124" y="720577"/>
            <a:ext cx="11120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TSP è uno dei problemi classici dell’ottimizzazione combinatoria. Richiede di trovare il percorso più breve che visita una volta sola tutte le città e ritorna alla città di partenza.</a:t>
            </a:r>
          </a:p>
        </p:txBody>
      </p:sp>
      <p:pic>
        <p:nvPicPr>
          <p:cNvPr id="3076" name="Picture 4" descr="Travelling Salesman Problem &amp; The 8 “RIGHTS” Of Logistics">
            <a:extLst>
              <a:ext uri="{FF2B5EF4-FFF2-40B4-BE49-F238E27FC236}">
                <a16:creationId xmlns:a16="http://schemas.microsoft.com/office/drawing/2014/main" id="{6DAA92D1-2ED1-B252-F27D-0692E5163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762" y="1809136"/>
            <a:ext cx="4618616" cy="3584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032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7FBD7-DFC6-1333-0C7F-6645C3CAD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BE4256F3-F503-A43B-A1BF-05205A861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DFC8FA4-A7D6-1D90-7B35-B517010860B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Problemi -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Knapsack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2"/>
                </a:solidFill>
                <a:latin typeface="Bierstadt" panose="020B0004020202020204" pitchFamily="34" charset="0"/>
              </a:rPr>
              <a:t>Problem</a:t>
            </a:r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 (KP)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B18215BF-0CA8-E426-6064-FC97B17CB353}"/>
                  </a:ext>
                </a:extLst>
              </p:cNvPr>
              <p:cNvSpPr txBox="1"/>
              <p:nvPr/>
            </p:nvSpPr>
            <p:spPr>
              <a:xfrm>
                <a:off x="403124" y="1473641"/>
                <a:ext cx="5606668" cy="3974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Dati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Oggetti </a:t>
                </a:r>
                <a14:m>
                  <m:oMath xmlns:m="http://schemas.openxmlformats.org/officeDocument/2006/math">
                    <m:r>
                      <a:rPr lang="it-IT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it-IT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Pesi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Valori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ar-A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Capacità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Variabili decisionali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{"/>
                          <m:endChr m:val="}"/>
                          <m:sepChr m:val=","/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e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Obiettivo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it-IT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nary>
                            <m:naryPr>
                              <m:chr m:val="∑"/>
                              <m:ctrlP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it-IT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it-IT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it-IT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Vincolo</a:t>
                </a: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grow m:val="on"/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ar-AE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ar-AE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b>
                        <m:sSubPr>
                          <m:ctrlP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ar-A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ar-AE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ar-AE" sz="16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B18215BF-0CA8-E426-6064-FC97B17CB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24" y="1473641"/>
                <a:ext cx="5606668" cy="3974678"/>
              </a:xfrm>
              <a:prstGeom prst="rect">
                <a:avLst/>
              </a:prstGeom>
              <a:blipFill>
                <a:blip r:embed="rId4"/>
                <a:stretch>
                  <a:fillRect l="-435" t="-46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653B483D-FE01-014C-E74C-A70FAAA7B08B}"/>
              </a:ext>
            </a:extLst>
          </p:cNvPr>
          <p:cNvSpPr txBox="1"/>
          <p:nvPr/>
        </p:nvSpPr>
        <p:spPr>
          <a:xfrm>
            <a:off x="403124" y="720577"/>
            <a:ext cx="11120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Il problema dello zaino consiste nel selezionare un insieme di oggetti, ciascuno con peso e valore, in modo da massimizzare il valore totale senza superare la capacità dello zaino.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B7C8B8F-03DA-B17D-A00E-245BCF89AC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792" y="1612490"/>
            <a:ext cx="4528096" cy="3927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673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00EF5-04A0-C07C-B4BD-821FD4BAC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magine 21">
            <a:extLst>
              <a:ext uri="{FF2B5EF4-FFF2-40B4-BE49-F238E27FC236}">
                <a16:creationId xmlns:a16="http://schemas.microsoft.com/office/drawing/2014/main" id="{47779ACA-0039-8A63-2E10-B563F89FD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4953" cy="685800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38C9593-CD45-889D-2BCC-ED612BF0F19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/>
                </a:solidFill>
                <a:latin typeface="Bierstadt" panose="020B0004020202020204" pitchFamily="34" charset="0"/>
              </a:rPr>
              <a:t>Struttura consigliata per la tesina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4A9B76-861D-CA84-E9E2-2C006B93FD80}"/>
              </a:ext>
            </a:extLst>
          </p:cNvPr>
          <p:cNvSpPr txBox="1"/>
          <p:nvPr/>
        </p:nvSpPr>
        <p:spPr>
          <a:xfrm>
            <a:off x="550606" y="671691"/>
            <a:ext cx="492596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1. Introduzione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Una breve spiegazione del problema affrontato.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Perché è interessante o importante.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2. Descrizione del Problema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Definizione informale del problema (a parole semplici).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Definizione formale (matematica) con notazioni e variabili usate.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Eventuale classificazione del problema (es. NP-hard, combinatorio…)  e possibili applicazioni reali.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3. Algoritmo Sviluppato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Quale algoritmo si è scelto (es. Tabu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Search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GA, ACO, ecc.).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Perché è stato scelto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logica generale del suo funzionamento.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4. Implementazione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Come l’algoritmo è stato implementato nel dettaglio.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Descrizione delle componenti principali (ad esempio: inizializzazione, funzione di fitness, selezione, generazione delle soluzioni, criterio di arresto, ecc.).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Pseudocodice breve e leggibile quando necessario.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Eventuali scelte progettuali (parametri, strutture dati, migliorie, semplificazioni).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E78979B-45B7-651C-688A-CC7E7D68A92E}"/>
              </a:ext>
            </a:extLst>
          </p:cNvPr>
          <p:cNvSpPr txBox="1"/>
          <p:nvPr/>
        </p:nvSpPr>
        <p:spPr>
          <a:xfrm>
            <a:off x="5938684" y="671691"/>
            <a:ext cx="60960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5. Protocollo Sperimentale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 quali istanze è stato testato l’algoritmo.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Quante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sono state eseguite e con quale criterio di arresto.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Quali metriche sono state raccolte (best,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mean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std_dev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ecc.).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Quali grafici saranno mostrati (es. grafici di convergenza).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6. Risultati Sperimentali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Tabella dei risultati (best,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mean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worst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std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dev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Grafici di convergenza o altri grafici rilevanti.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Commento discorsivo sui risultati: L’algoritmo si comporta bene? È stabile? Converge rapidamente o lentamente? Ci sono differenze fra istanze facili/difficili?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7. Conclusioni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Breve riassunto di ciò che è stato fatto.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Pregi dell’algoritmo sviluppato.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Limiti o difficoltà incontrate.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Possibili miglioramenti futuri.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🟦 8. Riferimenti bibliografici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 sono stati consultati articoli, slide del corso, libri allora vanno citati.</a:t>
            </a:r>
          </a:p>
        </p:txBody>
      </p:sp>
    </p:spTree>
    <p:extLst>
      <p:ext uri="{BB962C8B-B14F-4D97-AF65-F5344CB8AC3E}">
        <p14:creationId xmlns:p14="http://schemas.microsoft.com/office/powerpoint/2010/main" val="2848524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1081</Words>
  <Application>Microsoft Office PowerPoint</Application>
  <PresentationFormat>Widescreen</PresentationFormat>
  <Paragraphs>145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3</cp:revision>
  <dcterms:created xsi:type="dcterms:W3CDTF">2025-12-10T13:20:27Z</dcterms:created>
  <dcterms:modified xsi:type="dcterms:W3CDTF">2025-12-11T10:13:35Z</dcterms:modified>
</cp:coreProperties>
</file>