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706" r:id="rId2"/>
    <p:sldId id="716" r:id="rId3"/>
    <p:sldId id="722" r:id="rId4"/>
    <p:sldId id="720" r:id="rId5"/>
    <p:sldId id="779" r:id="rId6"/>
    <p:sldId id="714" r:id="rId7"/>
    <p:sldId id="729" r:id="rId8"/>
    <p:sldId id="723" r:id="rId9"/>
    <p:sldId id="749" r:id="rId10"/>
    <p:sldId id="726" r:id="rId11"/>
    <p:sldId id="780" r:id="rId12"/>
    <p:sldId id="727" r:id="rId13"/>
    <p:sldId id="728" r:id="rId14"/>
    <p:sldId id="748" r:id="rId15"/>
    <p:sldId id="755" r:id="rId16"/>
    <p:sldId id="751" r:id="rId17"/>
    <p:sldId id="752" r:id="rId18"/>
    <p:sldId id="753" r:id="rId19"/>
    <p:sldId id="757" r:id="rId20"/>
    <p:sldId id="758" r:id="rId21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030A0"/>
    <a:srgbClr val="F8CBAD"/>
    <a:srgbClr val="000000"/>
    <a:srgbClr val="512373"/>
    <a:srgbClr val="70AD47"/>
    <a:srgbClr val="A0C80E"/>
    <a:srgbClr val="C7F030"/>
    <a:srgbClr val="FF3300"/>
    <a:srgbClr val="A9D30F"/>
    <a:srgbClr val="29D7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Nessuno stile, griglia tabel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8A107856-5554-42FB-B03E-39F5DBC370BA}" styleName="Stile medio 4 - Colore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D7AC3CCA-C797-4891-BE02-D94E43425B78}" styleName="Stile medio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Stile chiar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591" autoAdjust="0"/>
    <p:restoredTop sz="90013" autoAdjust="0"/>
  </p:normalViewPr>
  <p:slideViewPr>
    <p:cSldViewPr snapToGrid="0">
      <p:cViewPr varScale="1">
        <p:scale>
          <a:sx n="92" d="100"/>
          <a:sy n="92" d="100"/>
        </p:scale>
        <p:origin x="136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054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EB3DCD6-3B93-4532-93B3-C0BC29455270}" type="doc">
      <dgm:prSet loTypeId="urn:microsoft.com/office/officeart/2005/8/layout/hList1" loCatId="list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it-IT"/>
        </a:p>
      </dgm:t>
    </dgm:pt>
    <dgm:pt modelId="{3EF22606-F55C-4D48-8B2A-AE3F67739DDC}">
      <dgm:prSet/>
      <dgm:spPr>
        <a:ln>
          <a:solidFill>
            <a:srgbClr val="512373"/>
          </a:solidFill>
        </a:ln>
      </dgm:spPr>
      <dgm:t>
        <a:bodyPr/>
        <a:lstStyle/>
        <a:p>
          <a:r>
            <a:rPr lang="it-IT" b="1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Random </a:t>
          </a:r>
          <a:endParaRPr lang="it-IT" dirty="0">
            <a:solidFill>
              <a:schemeClr val="tx1">
                <a:lumMod val="75000"/>
                <a:lumOff val="25000"/>
              </a:schemeClr>
            </a:solidFill>
            <a:latin typeface="Bierstadt" panose="020B0004020202020204" pitchFamily="34" charset="0"/>
          </a:endParaRPr>
        </a:p>
      </dgm:t>
    </dgm:pt>
    <dgm:pt modelId="{5859C162-8747-4C99-980E-004EF9FAA882}" type="parTrans" cxnId="{A6DEB0D2-7735-4F7E-8263-FD31F71F8828}">
      <dgm:prSet/>
      <dgm:spPr/>
      <dgm:t>
        <a:bodyPr/>
        <a:lstStyle/>
        <a:p>
          <a:endParaRPr lang="it-IT">
            <a:latin typeface="Bierstadt" panose="020B0004020202020204" pitchFamily="34" charset="0"/>
          </a:endParaRPr>
        </a:p>
      </dgm:t>
    </dgm:pt>
    <dgm:pt modelId="{E54FCA75-8FE4-4C1B-AE90-4F4A055D0886}" type="sibTrans" cxnId="{A6DEB0D2-7735-4F7E-8263-FD31F71F8828}">
      <dgm:prSet/>
      <dgm:spPr/>
      <dgm:t>
        <a:bodyPr/>
        <a:lstStyle/>
        <a:p>
          <a:endParaRPr lang="it-IT">
            <a:latin typeface="Bierstadt" panose="020B0004020202020204" pitchFamily="34" charset="0"/>
          </a:endParaRPr>
        </a:p>
      </dgm:t>
    </dgm:pt>
    <dgm:pt modelId="{94F4C2BC-969A-469E-9E69-C53FF0BDC097}">
      <dgm:prSet/>
      <dgm:spPr>
        <a:ln>
          <a:solidFill>
            <a:srgbClr val="512373"/>
          </a:solidFill>
        </a:ln>
      </dgm:spPr>
      <dgm:t>
        <a:bodyPr/>
        <a:lstStyle/>
        <a:p>
          <a:r>
            <a:rPr lang="it-IT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Soluzioni generate completamente a caso.</a:t>
          </a:r>
        </a:p>
      </dgm:t>
    </dgm:pt>
    <dgm:pt modelId="{7A85C203-D7D4-4539-B62B-EBD52F2EC44F}" type="parTrans" cxnId="{13E0BA9F-E4E4-4A3A-B9FC-6E78A90AC174}">
      <dgm:prSet/>
      <dgm:spPr/>
      <dgm:t>
        <a:bodyPr/>
        <a:lstStyle/>
        <a:p>
          <a:endParaRPr lang="it-IT">
            <a:latin typeface="Bierstadt" panose="020B0004020202020204" pitchFamily="34" charset="0"/>
          </a:endParaRPr>
        </a:p>
      </dgm:t>
    </dgm:pt>
    <dgm:pt modelId="{06BC45D3-BB37-4B53-8A86-3F816EDCA077}" type="sibTrans" cxnId="{13E0BA9F-E4E4-4A3A-B9FC-6E78A90AC174}">
      <dgm:prSet/>
      <dgm:spPr/>
      <dgm:t>
        <a:bodyPr/>
        <a:lstStyle/>
        <a:p>
          <a:endParaRPr lang="it-IT">
            <a:latin typeface="Bierstadt" panose="020B0004020202020204" pitchFamily="34" charset="0"/>
          </a:endParaRPr>
        </a:p>
      </dgm:t>
    </dgm:pt>
    <dgm:pt modelId="{AE737DCE-0656-4728-96AF-3E30033B21C3}">
      <dgm:prSet/>
      <dgm:spPr>
        <a:ln>
          <a:solidFill>
            <a:srgbClr val="512373"/>
          </a:solidFill>
        </a:ln>
      </dgm:spPr>
      <dgm:t>
        <a:bodyPr/>
        <a:lstStyle/>
        <a:p>
          <a:r>
            <a:rPr lang="it-IT" b="1" dirty="0" err="1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Sequential</a:t>
          </a:r>
          <a:r>
            <a:rPr lang="it-IT" b="1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 </a:t>
          </a:r>
          <a:r>
            <a:rPr lang="it-IT" b="1" dirty="0" err="1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diversification</a:t>
          </a:r>
          <a:r>
            <a:rPr lang="it-IT" b="1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 </a:t>
          </a:r>
          <a:endParaRPr lang="it-IT" dirty="0">
            <a:solidFill>
              <a:schemeClr val="tx1">
                <a:lumMod val="75000"/>
                <a:lumOff val="25000"/>
              </a:schemeClr>
            </a:solidFill>
            <a:latin typeface="Bierstadt" panose="020B0004020202020204" pitchFamily="34" charset="0"/>
          </a:endParaRPr>
        </a:p>
      </dgm:t>
    </dgm:pt>
    <dgm:pt modelId="{E88AD041-5B4E-440E-9315-EF0989F94684}" type="parTrans" cxnId="{376143B2-10F6-43B4-A0C9-FB0A8F0CCBE6}">
      <dgm:prSet/>
      <dgm:spPr/>
      <dgm:t>
        <a:bodyPr/>
        <a:lstStyle/>
        <a:p>
          <a:endParaRPr lang="it-IT">
            <a:latin typeface="Bierstadt" panose="020B0004020202020204" pitchFamily="34" charset="0"/>
          </a:endParaRPr>
        </a:p>
      </dgm:t>
    </dgm:pt>
    <dgm:pt modelId="{77D2EC04-E459-4411-9D7D-7A46CD133B49}" type="sibTrans" cxnId="{376143B2-10F6-43B4-A0C9-FB0A8F0CCBE6}">
      <dgm:prSet/>
      <dgm:spPr/>
      <dgm:t>
        <a:bodyPr/>
        <a:lstStyle/>
        <a:p>
          <a:endParaRPr lang="it-IT">
            <a:latin typeface="Bierstadt" panose="020B0004020202020204" pitchFamily="34" charset="0"/>
          </a:endParaRPr>
        </a:p>
      </dgm:t>
    </dgm:pt>
    <dgm:pt modelId="{0BCECE72-EC82-4C2D-BAE4-99DED8D7B28F}">
      <dgm:prSet/>
      <dgm:spPr>
        <a:ln>
          <a:solidFill>
            <a:srgbClr val="512373"/>
          </a:solidFill>
        </a:ln>
      </dgm:spPr>
      <dgm:t>
        <a:bodyPr/>
        <a:lstStyle/>
        <a:p>
          <a:r>
            <a:rPr lang="it-IT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Ogni nuova soluzione viene creata </a:t>
          </a:r>
          <a:r>
            <a:rPr lang="it-IT" b="1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massimizzando la distanza</a:t>
          </a:r>
          <a:r>
            <a:rPr lang="it-IT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 da quelle già generate.</a:t>
          </a:r>
          <a:endParaRPr lang="it-IT" dirty="0">
            <a:solidFill>
              <a:schemeClr val="tx1">
                <a:lumMod val="75000"/>
                <a:lumOff val="25000"/>
              </a:schemeClr>
            </a:solidFill>
            <a:latin typeface="Bierstadt" panose="020B0004020202020204" pitchFamily="34" charset="0"/>
          </a:endParaRPr>
        </a:p>
      </dgm:t>
    </dgm:pt>
    <dgm:pt modelId="{D6C884E0-FB88-48E5-87F9-3FCF7D6FB203}" type="parTrans" cxnId="{5A775B5F-F7F8-41BE-899C-464B7A0E2BCC}">
      <dgm:prSet/>
      <dgm:spPr/>
      <dgm:t>
        <a:bodyPr/>
        <a:lstStyle/>
        <a:p>
          <a:endParaRPr lang="it-IT">
            <a:latin typeface="Bierstadt" panose="020B0004020202020204" pitchFamily="34" charset="0"/>
          </a:endParaRPr>
        </a:p>
      </dgm:t>
    </dgm:pt>
    <dgm:pt modelId="{C4FDFD28-980F-45D4-9A76-FF5A2C878A29}" type="sibTrans" cxnId="{5A775B5F-F7F8-41BE-899C-464B7A0E2BCC}">
      <dgm:prSet/>
      <dgm:spPr/>
      <dgm:t>
        <a:bodyPr/>
        <a:lstStyle/>
        <a:p>
          <a:endParaRPr lang="it-IT">
            <a:latin typeface="Bierstadt" panose="020B0004020202020204" pitchFamily="34" charset="0"/>
          </a:endParaRPr>
        </a:p>
      </dgm:t>
    </dgm:pt>
    <dgm:pt modelId="{336E3252-7BE4-44FB-8D51-F21B561C709F}">
      <dgm:prSet/>
      <dgm:spPr>
        <a:ln>
          <a:solidFill>
            <a:srgbClr val="512373"/>
          </a:solidFill>
        </a:ln>
      </dgm:spPr>
      <dgm:t>
        <a:bodyPr/>
        <a:lstStyle/>
        <a:p>
          <a:r>
            <a:rPr lang="it-IT" b="1" dirty="0" err="1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Parallel</a:t>
          </a:r>
          <a:r>
            <a:rPr lang="it-IT" b="1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 </a:t>
          </a:r>
          <a:r>
            <a:rPr lang="it-IT" b="1" dirty="0" err="1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diversification</a:t>
          </a:r>
          <a:r>
            <a:rPr lang="it-IT" b="1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 </a:t>
          </a:r>
          <a:endParaRPr lang="it-IT" dirty="0">
            <a:solidFill>
              <a:schemeClr val="tx1">
                <a:lumMod val="75000"/>
                <a:lumOff val="25000"/>
              </a:schemeClr>
            </a:solidFill>
            <a:latin typeface="Bierstadt" panose="020B0004020202020204" pitchFamily="34" charset="0"/>
          </a:endParaRPr>
        </a:p>
      </dgm:t>
    </dgm:pt>
    <dgm:pt modelId="{E5FD21D3-D773-4D45-A5D4-8777D9FAF1C5}" type="parTrans" cxnId="{48C890D9-3464-456D-BA6D-660159C3AE01}">
      <dgm:prSet/>
      <dgm:spPr/>
      <dgm:t>
        <a:bodyPr/>
        <a:lstStyle/>
        <a:p>
          <a:endParaRPr lang="it-IT">
            <a:latin typeface="Bierstadt" panose="020B0004020202020204" pitchFamily="34" charset="0"/>
          </a:endParaRPr>
        </a:p>
      </dgm:t>
    </dgm:pt>
    <dgm:pt modelId="{18699739-677D-4461-9C44-787602BDFDAD}" type="sibTrans" cxnId="{48C890D9-3464-456D-BA6D-660159C3AE01}">
      <dgm:prSet/>
      <dgm:spPr/>
      <dgm:t>
        <a:bodyPr/>
        <a:lstStyle/>
        <a:p>
          <a:endParaRPr lang="it-IT">
            <a:latin typeface="Bierstadt" panose="020B0004020202020204" pitchFamily="34" charset="0"/>
          </a:endParaRPr>
        </a:p>
      </dgm:t>
    </dgm:pt>
    <dgm:pt modelId="{69416647-CF29-42E0-820C-BBD4698651D4}">
      <dgm:prSet/>
      <dgm:spPr>
        <a:ln>
          <a:solidFill>
            <a:srgbClr val="512373"/>
          </a:solidFill>
        </a:ln>
      </dgm:spPr>
      <dgm:t>
        <a:bodyPr/>
        <a:lstStyle/>
        <a:p>
          <a:r>
            <a:rPr lang="it-IT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Tutta la popolazione è generata </a:t>
          </a:r>
          <a:r>
            <a:rPr lang="it-IT" b="1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insieme</a:t>
          </a:r>
          <a:r>
            <a:rPr lang="it-IT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, ottimizzando la </a:t>
          </a:r>
          <a:r>
            <a:rPr lang="it-IT" b="1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diversità complessiva</a:t>
          </a:r>
          <a:r>
            <a:rPr lang="it-IT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.</a:t>
          </a:r>
          <a:endParaRPr lang="it-IT" dirty="0">
            <a:solidFill>
              <a:schemeClr val="tx1">
                <a:lumMod val="75000"/>
                <a:lumOff val="25000"/>
              </a:schemeClr>
            </a:solidFill>
            <a:latin typeface="Bierstadt" panose="020B0004020202020204" pitchFamily="34" charset="0"/>
          </a:endParaRPr>
        </a:p>
      </dgm:t>
    </dgm:pt>
    <dgm:pt modelId="{5D559BCE-1DFB-4AD0-8BF7-533C41F398C2}" type="parTrans" cxnId="{F2411B76-7E54-402F-9B21-1E437785955C}">
      <dgm:prSet/>
      <dgm:spPr/>
      <dgm:t>
        <a:bodyPr/>
        <a:lstStyle/>
        <a:p>
          <a:endParaRPr lang="it-IT">
            <a:latin typeface="Bierstadt" panose="020B0004020202020204" pitchFamily="34" charset="0"/>
          </a:endParaRPr>
        </a:p>
      </dgm:t>
    </dgm:pt>
    <dgm:pt modelId="{EC96A4C4-DECD-49EC-BAB5-95DCB50E1A87}" type="sibTrans" cxnId="{F2411B76-7E54-402F-9B21-1E437785955C}">
      <dgm:prSet/>
      <dgm:spPr/>
      <dgm:t>
        <a:bodyPr/>
        <a:lstStyle/>
        <a:p>
          <a:endParaRPr lang="it-IT">
            <a:latin typeface="Bierstadt" panose="020B0004020202020204" pitchFamily="34" charset="0"/>
          </a:endParaRPr>
        </a:p>
      </dgm:t>
    </dgm:pt>
    <dgm:pt modelId="{E8AAE67E-FA3B-413C-AB71-BB569FCF61DB}">
      <dgm:prSet/>
      <dgm:spPr>
        <a:ln>
          <a:solidFill>
            <a:srgbClr val="512373"/>
          </a:solidFill>
        </a:ln>
      </dgm:spPr>
      <dgm:t>
        <a:bodyPr/>
        <a:lstStyle/>
        <a:p>
          <a:r>
            <a:rPr lang="it-IT" b="1" dirty="0" err="1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Heuristic</a:t>
          </a:r>
          <a:r>
            <a:rPr lang="it-IT" b="1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 </a:t>
          </a:r>
          <a:r>
            <a:rPr lang="it-IT" b="1" dirty="0" err="1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initialization</a:t>
          </a:r>
          <a:r>
            <a:rPr lang="it-IT" b="1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 </a:t>
          </a:r>
          <a:endParaRPr lang="it-IT" dirty="0">
            <a:solidFill>
              <a:schemeClr val="tx1">
                <a:lumMod val="75000"/>
                <a:lumOff val="25000"/>
              </a:schemeClr>
            </a:solidFill>
            <a:latin typeface="Bierstadt" panose="020B0004020202020204" pitchFamily="34" charset="0"/>
          </a:endParaRPr>
        </a:p>
      </dgm:t>
    </dgm:pt>
    <dgm:pt modelId="{234B76F9-E7DE-4623-9635-74640A087908}" type="parTrans" cxnId="{FA631C67-5EEA-452C-B6B3-B9119ACD6923}">
      <dgm:prSet/>
      <dgm:spPr/>
      <dgm:t>
        <a:bodyPr/>
        <a:lstStyle/>
        <a:p>
          <a:endParaRPr lang="it-IT">
            <a:latin typeface="Bierstadt" panose="020B0004020202020204" pitchFamily="34" charset="0"/>
          </a:endParaRPr>
        </a:p>
      </dgm:t>
    </dgm:pt>
    <dgm:pt modelId="{EC7D2BD4-6DEE-4A9E-9471-4A149BA02358}" type="sibTrans" cxnId="{FA631C67-5EEA-452C-B6B3-B9119ACD6923}">
      <dgm:prSet/>
      <dgm:spPr/>
      <dgm:t>
        <a:bodyPr/>
        <a:lstStyle/>
        <a:p>
          <a:endParaRPr lang="it-IT">
            <a:latin typeface="Bierstadt" panose="020B0004020202020204" pitchFamily="34" charset="0"/>
          </a:endParaRPr>
        </a:p>
      </dgm:t>
    </dgm:pt>
    <dgm:pt modelId="{4A3E5568-024D-4A55-9119-5586B2CCADC8}">
      <dgm:prSet/>
      <dgm:spPr>
        <a:ln>
          <a:solidFill>
            <a:srgbClr val="512373"/>
          </a:solidFill>
        </a:ln>
      </dgm:spPr>
      <dgm:t>
        <a:bodyPr/>
        <a:lstStyle/>
        <a:p>
          <a:r>
            <a:rPr lang="it-IT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Le soluzioni derivano da un’euristica (es. greedy).</a:t>
          </a:r>
        </a:p>
      </dgm:t>
    </dgm:pt>
    <dgm:pt modelId="{264AA8C9-06D6-488A-9A18-ED243DE9A70D}" type="parTrans" cxnId="{DD5E07DD-A365-4A25-B33A-E6688C048A3C}">
      <dgm:prSet/>
      <dgm:spPr/>
      <dgm:t>
        <a:bodyPr/>
        <a:lstStyle/>
        <a:p>
          <a:endParaRPr lang="it-IT">
            <a:latin typeface="Bierstadt" panose="020B0004020202020204" pitchFamily="34" charset="0"/>
          </a:endParaRPr>
        </a:p>
      </dgm:t>
    </dgm:pt>
    <dgm:pt modelId="{713C3BCB-0A8E-4147-AE29-41B6FA36AE5C}" type="sibTrans" cxnId="{DD5E07DD-A365-4A25-B33A-E6688C048A3C}">
      <dgm:prSet/>
      <dgm:spPr/>
      <dgm:t>
        <a:bodyPr/>
        <a:lstStyle/>
        <a:p>
          <a:endParaRPr lang="it-IT">
            <a:latin typeface="Bierstadt" panose="020B0004020202020204" pitchFamily="34" charset="0"/>
          </a:endParaRPr>
        </a:p>
      </dgm:t>
    </dgm:pt>
    <dgm:pt modelId="{D7260669-812B-4E9C-8011-5A9A2D2F0AF7}" type="pres">
      <dgm:prSet presAssocID="{2EB3DCD6-3B93-4532-93B3-C0BC29455270}" presName="Name0" presStyleCnt="0">
        <dgm:presLayoutVars>
          <dgm:dir/>
          <dgm:animLvl val="lvl"/>
          <dgm:resizeHandles val="exact"/>
        </dgm:presLayoutVars>
      </dgm:prSet>
      <dgm:spPr/>
    </dgm:pt>
    <dgm:pt modelId="{B3AB2988-68E8-4904-83A1-12CA4C78C232}" type="pres">
      <dgm:prSet presAssocID="{3EF22606-F55C-4D48-8B2A-AE3F67739DDC}" presName="composite" presStyleCnt="0"/>
      <dgm:spPr/>
    </dgm:pt>
    <dgm:pt modelId="{77555F1B-D944-45FD-9C99-300C7DD52E73}" type="pres">
      <dgm:prSet presAssocID="{3EF22606-F55C-4D48-8B2A-AE3F67739DDC}" presName="parTx" presStyleLbl="alignNode1" presStyleIdx="0" presStyleCnt="4">
        <dgm:presLayoutVars>
          <dgm:chMax val="0"/>
          <dgm:chPref val="0"/>
          <dgm:bulletEnabled val="1"/>
        </dgm:presLayoutVars>
      </dgm:prSet>
      <dgm:spPr/>
    </dgm:pt>
    <dgm:pt modelId="{84C13B81-5C5A-41E3-8F2F-3935FC13644A}" type="pres">
      <dgm:prSet presAssocID="{3EF22606-F55C-4D48-8B2A-AE3F67739DDC}" presName="desTx" presStyleLbl="alignAccFollowNode1" presStyleIdx="0" presStyleCnt="4">
        <dgm:presLayoutVars>
          <dgm:bulletEnabled val="1"/>
        </dgm:presLayoutVars>
      </dgm:prSet>
      <dgm:spPr/>
    </dgm:pt>
    <dgm:pt modelId="{A69597CF-F43C-4498-86D5-948A90C4E874}" type="pres">
      <dgm:prSet presAssocID="{E54FCA75-8FE4-4C1B-AE90-4F4A055D0886}" presName="space" presStyleCnt="0"/>
      <dgm:spPr/>
    </dgm:pt>
    <dgm:pt modelId="{48F2ECFE-4BBD-4775-97AD-ADC17B84093B}" type="pres">
      <dgm:prSet presAssocID="{AE737DCE-0656-4728-96AF-3E30033B21C3}" presName="composite" presStyleCnt="0"/>
      <dgm:spPr/>
    </dgm:pt>
    <dgm:pt modelId="{65E62711-3678-4E95-B2C2-419F4C8BEC4C}" type="pres">
      <dgm:prSet presAssocID="{AE737DCE-0656-4728-96AF-3E30033B21C3}" presName="parTx" presStyleLbl="alignNode1" presStyleIdx="1" presStyleCnt="4">
        <dgm:presLayoutVars>
          <dgm:chMax val="0"/>
          <dgm:chPref val="0"/>
          <dgm:bulletEnabled val="1"/>
        </dgm:presLayoutVars>
      </dgm:prSet>
      <dgm:spPr/>
    </dgm:pt>
    <dgm:pt modelId="{3C64ECEA-36DB-4487-ADD1-858DF73703DB}" type="pres">
      <dgm:prSet presAssocID="{AE737DCE-0656-4728-96AF-3E30033B21C3}" presName="desTx" presStyleLbl="alignAccFollowNode1" presStyleIdx="1" presStyleCnt="4">
        <dgm:presLayoutVars>
          <dgm:bulletEnabled val="1"/>
        </dgm:presLayoutVars>
      </dgm:prSet>
      <dgm:spPr/>
    </dgm:pt>
    <dgm:pt modelId="{A2680AA2-F227-4593-8660-282534B194E6}" type="pres">
      <dgm:prSet presAssocID="{77D2EC04-E459-4411-9D7D-7A46CD133B49}" presName="space" presStyleCnt="0"/>
      <dgm:spPr/>
    </dgm:pt>
    <dgm:pt modelId="{CBB5B5E7-0E2C-4483-B127-EBEBC18C43B6}" type="pres">
      <dgm:prSet presAssocID="{336E3252-7BE4-44FB-8D51-F21B561C709F}" presName="composite" presStyleCnt="0"/>
      <dgm:spPr/>
    </dgm:pt>
    <dgm:pt modelId="{A581BCDB-1C75-44CC-BBC4-944C539CB324}" type="pres">
      <dgm:prSet presAssocID="{336E3252-7BE4-44FB-8D51-F21B561C709F}" presName="parTx" presStyleLbl="alignNode1" presStyleIdx="2" presStyleCnt="4">
        <dgm:presLayoutVars>
          <dgm:chMax val="0"/>
          <dgm:chPref val="0"/>
          <dgm:bulletEnabled val="1"/>
        </dgm:presLayoutVars>
      </dgm:prSet>
      <dgm:spPr/>
    </dgm:pt>
    <dgm:pt modelId="{6247E5F8-A070-4031-B2FF-BCE430A9EB2C}" type="pres">
      <dgm:prSet presAssocID="{336E3252-7BE4-44FB-8D51-F21B561C709F}" presName="desTx" presStyleLbl="alignAccFollowNode1" presStyleIdx="2" presStyleCnt="4">
        <dgm:presLayoutVars>
          <dgm:bulletEnabled val="1"/>
        </dgm:presLayoutVars>
      </dgm:prSet>
      <dgm:spPr/>
    </dgm:pt>
    <dgm:pt modelId="{55710A38-A7F9-4803-AA7A-C74CA1652659}" type="pres">
      <dgm:prSet presAssocID="{18699739-677D-4461-9C44-787602BDFDAD}" presName="space" presStyleCnt="0"/>
      <dgm:spPr/>
    </dgm:pt>
    <dgm:pt modelId="{0E28D8F4-E401-438B-A043-8E31BB39839D}" type="pres">
      <dgm:prSet presAssocID="{E8AAE67E-FA3B-413C-AB71-BB569FCF61DB}" presName="composite" presStyleCnt="0"/>
      <dgm:spPr/>
    </dgm:pt>
    <dgm:pt modelId="{62D1FB72-FA75-4CC9-A360-53DFCA318E8C}" type="pres">
      <dgm:prSet presAssocID="{E8AAE67E-FA3B-413C-AB71-BB569FCF61DB}" presName="parTx" presStyleLbl="alignNode1" presStyleIdx="3" presStyleCnt="4">
        <dgm:presLayoutVars>
          <dgm:chMax val="0"/>
          <dgm:chPref val="0"/>
          <dgm:bulletEnabled val="1"/>
        </dgm:presLayoutVars>
      </dgm:prSet>
      <dgm:spPr/>
    </dgm:pt>
    <dgm:pt modelId="{5AD3A614-9E26-4B6D-BAF2-F47FFED4F168}" type="pres">
      <dgm:prSet presAssocID="{E8AAE67E-FA3B-413C-AB71-BB569FCF61DB}" presName="desTx" presStyleLbl="alignAccFollowNode1" presStyleIdx="3" presStyleCnt="4">
        <dgm:presLayoutVars>
          <dgm:bulletEnabled val="1"/>
        </dgm:presLayoutVars>
      </dgm:prSet>
      <dgm:spPr/>
    </dgm:pt>
  </dgm:ptLst>
  <dgm:cxnLst>
    <dgm:cxn modelId="{5A775B5F-F7F8-41BE-899C-464B7A0E2BCC}" srcId="{AE737DCE-0656-4728-96AF-3E30033B21C3}" destId="{0BCECE72-EC82-4C2D-BAE4-99DED8D7B28F}" srcOrd="0" destOrd="0" parTransId="{D6C884E0-FB88-48E5-87F9-3FCF7D6FB203}" sibTransId="{C4FDFD28-980F-45D4-9A76-FF5A2C878A29}"/>
    <dgm:cxn modelId="{9430DA62-2196-458C-B66C-F9EA2E59EBB9}" type="presOf" srcId="{E8AAE67E-FA3B-413C-AB71-BB569FCF61DB}" destId="{62D1FB72-FA75-4CC9-A360-53DFCA318E8C}" srcOrd="0" destOrd="0" presId="urn:microsoft.com/office/officeart/2005/8/layout/hList1"/>
    <dgm:cxn modelId="{FA631C67-5EEA-452C-B6B3-B9119ACD6923}" srcId="{2EB3DCD6-3B93-4532-93B3-C0BC29455270}" destId="{E8AAE67E-FA3B-413C-AB71-BB569FCF61DB}" srcOrd="3" destOrd="0" parTransId="{234B76F9-E7DE-4623-9635-74640A087908}" sibTransId="{EC7D2BD4-6DEE-4A9E-9471-4A149BA02358}"/>
    <dgm:cxn modelId="{F2411B76-7E54-402F-9B21-1E437785955C}" srcId="{336E3252-7BE4-44FB-8D51-F21B561C709F}" destId="{69416647-CF29-42E0-820C-BBD4698651D4}" srcOrd="0" destOrd="0" parTransId="{5D559BCE-1DFB-4AD0-8BF7-533C41F398C2}" sibTransId="{EC96A4C4-DECD-49EC-BAB5-95DCB50E1A87}"/>
    <dgm:cxn modelId="{68134B78-E2F8-421D-81C7-ECD6610DAF7E}" type="presOf" srcId="{69416647-CF29-42E0-820C-BBD4698651D4}" destId="{6247E5F8-A070-4031-B2FF-BCE430A9EB2C}" srcOrd="0" destOrd="0" presId="urn:microsoft.com/office/officeart/2005/8/layout/hList1"/>
    <dgm:cxn modelId="{4CFDF493-482A-429B-BF1A-BB8CCD18E5D5}" type="presOf" srcId="{3EF22606-F55C-4D48-8B2A-AE3F67739DDC}" destId="{77555F1B-D944-45FD-9C99-300C7DD52E73}" srcOrd="0" destOrd="0" presId="urn:microsoft.com/office/officeart/2005/8/layout/hList1"/>
    <dgm:cxn modelId="{13E0BA9F-E4E4-4A3A-B9FC-6E78A90AC174}" srcId="{3EF22606-F55C-4D48-8B2A-AE3F67739DDC}" destId="{94F4C2BC-969A-469E-9E69-C53FF0BDC097}" srcOrd="0" destOrd="0" parTransId="{7A85C203-D7D4-4539-B62B-EBD52F2EC44F}" sibTransId="{06BC45D3-BB37-4B53-8A86-3F816EDCA077}"/>
    <dgm:cxn modelId="{376143B2-10F6-43B4-A0C9-FB0A8F0CCBE6}" srcId="{2EB3DCD6-3B93-4532-93B3-C0BC29455270}" destId="{AE737DCE-0656-4728-96AF-3E30033B21C3}" srcOrd="1" destOrd="0" parTransId="{E88AD041-5B4E-440E-9315-EF0989F94684}" sibTransId="{77D2EC04-E459-4411-9D7D-7A46CD133B49}"/>
    <dgm:cxn modelId="{9A5E31C0-A92A-422C-80D0-C5462BA1D175}" type="presOf" srcId="{4A3E5568-024D-4A55-9119-5586B2CCADC8}" destId="{5AD3A614-9E26-4B6D-BAF2-F47FFED4F168}" srcOrd="0" destOrd="0" presId="urn:microsoft.com/office/officeart/2005/8/layout/hList1"/>
    <dgm:cxn modelId="{890E01C5-1466-4342-BE85-25B41729F4B5}" type="presOf" srcId="{336E3252-7BE4-44FB-8D51-F21B561C709F}" destId="{A581BCDB-1C75-44CC-BBC4-944C539CB324}" srcOrd="0" destOrd="0" presId="urn:microsoft.com/office/officeart/2005/8/layout/hList1"/>
    <dgm:cxn modelId="{614A3CCE-1B53-4109-9856-7401DCFE5F06}" type="presOf" srcId="{0BCECE72-EC82-4C2D-BAE4-99DED8D7B28F}" destId="{3C64ECEA-36DB-4487-ADD1-858DF73703DB}" srcOrd="0" destOrd="0" presId="urn:microsoft.com/office/officeart/2005/8/layout/hList1"/>
    <dgm:cxn modelId="{A6DEB0D2-7735-4F7E-8263-FD31F71F8828}" srcId="{2EB3DCD6-3B93-4532-93B3-C0BC29455270}" destId="{3EF22606-F55C-4D48-8B2A-AE3F67739DDC}" srcOrd="0" destOrd="0" parTransId="{5859C162-8747-4C99-980E-004EF9FAA882}" sibTransId="{E54FCA75-8FE4-4C1B-AE90-4F4A055D0886}"/>
    <dgm:cxn modelId="{48C890D9-3464-456D-BA6D-660159C3AE01}" srcId="{2EB3DCD6-3B93-4532-93B3-C0BC29455270}" destId="{336E3252-7BE4-44FB-8D51-F21B561C709F}" srcOrd="2" destOrd="0" parTransId="{E5FD21D3-D773-4D45-A5D4-8777D9FAF1C5}" sibTransId="{18699739-677D-4461-9C44-787602BDFDAD}"/>
    <dgm:cxn modelId="{DD5E07DD-A365-4A25-B33A-E6688C048A3C}" srcId="{E8AAE67E-FA3B-413C-AB71-BB569FCF61DB}" destId="{4A3E5568-024D-4A55-9119-5586B2CCADC8}" srcOrd="0" destOrd="0" parTransId="{264AA8C9-06D6-488A-9A18-ED243DE9A70D}" sibTransId="{713C3BCB-0A8E-4147-AE29-41B6FA36AE5C}"/>
    <dgm:cxn modelId="{2F856ADD-7F7A-484F-882D-680E0AF884C9}" type="presOf" srcId="{94F4C2BC-969A-469E-9E69-C53FF0BDC097}" destId="{84C13B81-5C5A-41E3-8F2F-3935FC13644A}" srcOrd="0" destOrd="0" presId="urn:microsoft.com/office/officeart/2005/8/layout/hList1"/>
    <dgm:cxn modelId="{8DFFD2DD-D94B-43F9-8B1D-CC1EC33BCA6A}" type="presOf" srcId="{AE737DCE-0656-4728-96AF-3E30033B21C3}" destId="{65E62711-3678-4E95-B2C2-419F4C8BEC4C}" srcOrd="0" destOrd="0" presId="urn:microsoft.com/office/officeart/2005/8/layout/hList1"/>
    <dgm:cxn modelId="{613F07F9-2698-4BB2-BCA3-752CAF69D9C5}" type="presOf" srcId="{2EB3DCD6-3B93-4532-93B3-C0BC29455270}" destId="{D7260669-812B-4E9C-8011-5A9A2D2F0AF7}" srcOrd="0" destOrd="0" presId="urn:microsoft.com/office/officeart/2005/8/layout/hList1"/>
    <dgm:cxn modelId="{621DE263-9BB6-4DDB-9BBD-890F4F555059}" type="presParOf" srcId="{D7260669-812B-4E9C-8011-5A9A2D2F0AF7}" destId="{B3AB2988-68E8-4904-83A1-12CA4C78C232}" srcOrd="0" destOrd="0" presId="urn:microsoft.com/office/officeart/2005/8/layout/hList1"/>
    <dgm:cxn modelId="{26160872-23A2-45EB-9C6D-CD220ED71CB1}" type="presParOf" srcId="{B3AB2988-68E8-4904-83A1-12CA4C78C232}" destId="{77555F1B-D944-45FD-9C99-300C7DD52E73}" srcOrd="0" destOrd="0" presId="urn:microsoft.com/office/officeart/2005/8/layout/hList1"/>
    <dgm:cxn modelId="{33812078-2E23-4C01-999F-7C90484CA099}" type="presParOf" srcId="{B3AB2988-68E8-4904-83A1-12CA4C78C232}" destId="{84C13B81-5C5A-41E3-8F2F-3935FC13644A}" srcOrd="1" destOrd="0" presId="urn:microsoft.com/office/officeart/2005/8/layout/hList1"/>
    <dgm:cxn modelId="{F7645625-5042-48B9-BBD0-45FE7466A61D}" type="presParOf" srcId="{D7260669-812B-4E9C-8011-5A9A2D2F0AF7}" destId="{A69597CF-F43C-4498-86D5-948A90C4E874}" srcOrd="1" destOrd="0" presId="urn:microsoft.com/office/officeart/2005/8/layout/hList1"/>
    <dgm:cxn modelId="{79916E71-F434-46AA-BBAD-394C04FB14F2}" type="presParOf" srcId="{D7260669-812B-4E9C-8011-5A9A2D2F0AF7}" destId="{48F2ECFE-4BBD-4775-97AD-ADC17B84093B}" srcOrd="2" destOrd="0" presId="urn:microsoft.com/office/officeart/2005/8/layout/hList1"/>
    <dgm:cxn modelId="{A54BAC9D-F7B9-449F-ABA0-398053D9BD74}" type="presParOf" srcId="{48F2ECFE-4BBD-4775-97AD-ADC17B84093B}" destId="{65E62711-3678-4E95-B2C2-419F4C8BEC4C}" srcOrd="0" destOrd="0" presId="urn:microsoft.com/office/officeart/2005/8/layout/hList1"/>
    <dgm:cxn modelId="{1CB89785-9944-4A24-A06A-88DF9455B32D}" type="presParOf" srcId="{48F2ECFE-4BBD-4775-97AD-ADC17B84093B}" destId="{3C64ECEA-36DB-4487-ADD1-858DF73703DB}" srcOrd="1" destOrd="0" presId="urn:microsoft.com/office/officeart/2005/8/layout/hList1"/>
    <dgm:cxn modelId="{4F0D47FC-E3DD-445D-BE9F-E79E3E3C0777}" type="presParOf" srcId="{D7260669-812B-4E9C-8011-5A9A2D2F0AF7}" destId="{A2680AA2-F227-4593-8660-282534B194E6}" srcOrd="3" destOrd="0" presId="urn:microsoft.com/office/officeart/2005/8/layout/hList1"/>
    <dgm:cxn modelId="{16DF5A2B-BCA9-4845-A568-470BC265D754}" type="presParOf" srcId="{D7260669-812B-4E9C-8011-5A9A2D2F0AF7}" destId="{CBB5B5E7-0E2C-4483-B127-EBEBC18C43B6}" srcOrd="4" destOrd="0" presId="urn:microsoft.com/office/officeart/2005/8/layout/hList1"/>
    <dgm:cxn modelId="{E08C3712-780C-4DAF-BE10-53B25451E47E}" type="presParOf" srcId="{CBB5B5E7-0E2C-4483-B127-EBEBC18C43B6}" destId="{A581BCDB-1C75-44CC-BBC4-944C539CB324}" srcOrd="0" destOrd="0" presId="urn:microsoft.com/office/officeart/2005/8/layout/hList1"/>
    <dgm:cxn modelId="{1B992F3E-E2E7-421B-9F63-56396486396A}" type="presParOf" srcId="{CBB5B5E7-0E2C-4483-B127-EBEBC18C43B6}" destId="{6247E5F8-A070-4031-B2FF-BCE430A9EB2C}" srcOrd="1" destOrd="0" presId="urn:microsoft.com/office/officeart/2005/8/layout/hList1"/>
    <dgm:cxn modelId="{D0EFEE59-C875-441D-87E1-C0AC2ED7E370}" type="presParOf" srcId="{D7260669-812B-4E9C-8011-5A9A2D2F0AF7}" destId="{55710A38-A7F9-4803-AA7A-C74CA1652659}" srcOrd="5" destOrd="0" presId="urn:microsoft.com/office/officeart/2005/8/layout/hList1"/>
    <dgm:cxn modelId="{7F23A3CD-BAC2-40A1-8C29-B427755CCB9E}" type="presParOf" srcId="{D7260669-812B-4E9C-8011-5A9A2D2F0AF7}" destId="{0E28D8F4-E401-438B-A043-8E31BB39839D}" srcOrd="6" destOrd="0" presId="urn:microsoft.com/office/officeart/2005/8/layout/hList1"/>
    <dgm:cxn modelId="{82283AED-4E28-426A-9885-AD93C3758255}" type="presParOf" srcId="{0E28D8F4-E401-438B-A043-8E31BB39839D}" destId="{62D1FB72-FA75-4CC9-A360-53DFCA318E8C}" srcOrd="0" destOrd="0" presId="urn:microsoft.com/office/officeart/2005/8/layout/hList1"/>
    <dgm:cxn modelId="{5C562359-9792-4FC5-9CD0-B2872BEEEF7F}" type="presParOf" srcId="{0E28D8F4-E401-438B-A043-8E31BB39839D}" destId="{5AD3A614-9E26-4B6D-BAF2-F47FFED4F168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7555F1B-D944-45FD-9C99-300C7DD52E73}">
      <dsp:nvSpPr>
        <dsp:cNvPr id="0" name=""/>
        <dsp:cNvSpPr/>
      </dsp:nvSpPr>
      <dsp:spPr>
        <a:xfrm>
          <a:off x="4204" y="420830"/>
          <a:ext cx="2528432" cy="78707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rgbClr val="512373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89408" rIns="156464" bIns="89408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200" b="1" kern="12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Random </a:t>
          </a:r>
          <a:endParaRPr lang="it-IT" sz="2200" kern="1200" dirty="0">
            <a:solidFill>
              <a:schemeClr val="tx1">
                <a:lumMod val="75000"/>
                <a:lumOff val="25000"/>
              </a:schemeClr>
            </a:solidFill>
            <a:latin typeface="Bierstadt" panose="020B0004020202020204" pitchFamily="34" charset="0"/>
          </a:endParaRPr>
        </a:p>
      </dsp:txBody>
      <dsp:txXfrm>
        <a:off x="4204" y="420830"/>
        <a:ext cx="2528432" cy="787070"/>
      </dsp:txXfrm>
    </dsp:sp>
    <dsp:sp modelId="{84C13B81-5C5A-41E3-8F2F-3935FC13644A}">
      <dsp:nvSpPr>
        <dsp:cNvPr id="0" name=""/>
        <dsp:cNvSpPr/>
      </dsp:nvSpPr>
      <dsp:spPr>
        <a:xfrm>
          <a:off x="4204" y="1207901"/>
          <a:ext cx="2528432" cy="2453343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rgbClr val="512373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7348" tIns="117348" rIns="156464" bIns="176022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2200" kern="120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Soluzioni generate completamente a caso.</a:t>
          </a:r>
        </a:p>
      </dsp:txBody>
      <dsp:txXfrm>
        <a:off x="4204" y="1207901"/>
        <a:ext cx="2528432" cy="2453343"/>
      </dsp:txXfrm>
    </dsp:sp>
    <dsp:sp modelId="{65E62711-3678-4E95-B2C2-419F4C8BEC4C}">
      <dsp:nvSpPr>
        <dsp:cNvPr id="0" name=""/>
        <dsp:cNvSpPr/>
      </dsp:nvSpPr>
      <dsp:spPr>
        <a:xfrm>
          <a:off x="2886618" y="420830"/>
          <a:ext cx="2528432" cy="78707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rgbClr val="512373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89408" rIns="156464" bIns="89408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200" b="1" kern="1200" dirty="0" err="1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Sequential</a:t>
          </a:r>
          <a:r>
            <a:rPr lang="it-IT" sz="2200" b="1" kern="12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 </a:t>
          </a:r>
          <a:r>
            <a:rPr lang="it-IT" sz="2200" b="1" kern="1200" dirty="0" err="1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diversification</a:t>
          </a:r>
          <a:r>
            <a:rPr lang="it-IT" sz="2200" b="1" kern="12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 </a:t>
          </a:r>
          <a:endParaRPr lang="it-IT" sz="2200" kern="1200" dirty="0">
            <a:solidFill>
              <a:schemeClr val="tx1">
                <a:lumMod val="75000"/>
                <a:lumOff val="25000"/>
              </a:schemeClr>
            </a:solidFill>
            <a:latin typeface="Bierstadt" panose="020B0004020202020204" pitchFamily="34" charset="0"/>
          </a:endParaRPr>
        </a:p>
      </dsp:txBody>
      <dsp:txXfrm>
        <a:off x="2886618" y="420830"/>
        <a:ext cx="2528432" cy="787070"/>
      </dsp:txXfrm>
    </dsp:sp>
    <dsp:sp modelId="{3C64ECEA-36DB-4487-ADD1-858DF73703DB}">
      <dsp:nvSpPr>
        <dsp:cNvPr id="0" name=""/>
        <dsp:cNvSpPr/>
      </dsp:nvSpPr>
      <dsp:spPr>
        <a:xfrm>
          <a:off x="2886618" y="1207901"/>
          <a:ext cx="2528432" cy="2453343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rgbClr val="512373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7348" tIns="117348" rIns="156464" bIns="176022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2200" kern="120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Ogni nuova soluzione viene creata </a:t>
          </a:r>
          <a:r>
            <a:rPr lang="it-IT" sz="2200" b="1" kern="120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massimizzando la distanza</a:t>
          </a:r>
          <a:r>
            <a:rPr lang="it-IT" sz="2200" kern="120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 da quelle già generate.</a:t>
          </a:r>
          <a:endParaRPr lang="it-IT" sz="2200" kern="1200" dirty="0">
            <a:solidFill>
              <a:schemeClr val="tx1">
                <a:lumMod val="75000"/>
                <a:lumOff val="25000"/>
              </a:schemeClr>
            </a:solidFill>
            <a:latin typeface="Bierstadt" panose="020B0004020202020204" pitchFamily="34" charset="0"/>
          </a:endParaRPr>
        </a:p>
      </dsp:txBody>
      <dsp:txXfrm>
        <a:off x="2886618" y="1207901"/>
        <a:ext cx="2528432" cy="2453343"/>
      </dsp:txXfrm>
    </dsp:sp>
    <dsp:sp modelId="{A581BCDB-1C75-44CC-BBC4-944C539CB324}">
      <dsp:nvSpPr>
        <dsp:cNvPr id="0" name=""/>
        <dsp:cNvSpPr/>
      </dsp:nvSpPr>
      <dsp:spPr>
        <a:xfrm>
          <a:off x="5769031" y="420830"/>
          <a:ext cx="2528432" cy="78707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rgbClr val="512373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89408" rIns="156464" bIns="89408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200" b="1" kern="1200" dirty="0" err="1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Parallel</a:t>
          </a:r>
          <a:r>
            <a:rPr lang="it-IT" sz="2200" b="1" kern="12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 </a:t>
          </a:r>
          <a:r>
            <a:rPr lang="it-IT" sz="2200" b="1" kern="1200" dirty="0" err="1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diversification</a:t>
          </a:r>
          <a:r>
            <a:rPr lang="it-IT" sz="2200" b="1" kern="12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 </a:t>
          </a:r>
          <a:endParaRPr lang="it-IT" sz="2200" kern="1200" dirty="0">
            <a:solidFill>
              <a:schemeClr val="tx1">
                <a:lumMod val="75000"/>
                <a:lumOff val="25000"/>
              </a:schemeClr>
            </a:solidFill>
            <a:latin typeface="Bierstadt" panose="020B0004020202020204" pitchFamily="34" charset="0"/>
          </a:endParaRPr>
        </a:p>
      </dsp:txBody>
      <dsp:txXfrm>
        <a:off x="5769031" y="420830"/>
        <a:ext cx="2528432" cy="787070"/>
      </dsp:txXfrm>
    </dsp:sp>
    <dsp:sp modelId="{6247E5F8-A070-4031-B2FF-BCE430A9EB2C}">
      <dsp:nvSpPr>
        <dsp:cNvPr id="0" name=""/>
        <dsp:cNvSpPr/>
      </dsp:nvSpPr>
      <dsp:spPr>
        <a:xfrm>
          <a:off x="5769031" y="1207901"/>
          <a:ext cx="2528432" cy="2453343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rgbClr val="512373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7348" tIns="117348" rIns="156464" bIns="176022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2200" kern="120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Tutta la popolazione è generata </a:t>
          </a:r>
          <a:r>
            <a:rPr lang="it-IT" sz="2200" b="1" kern="120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insieme</a:t>
          </a:r>
          <a:r>
            <a:rPr lang="it-IT" sz="2200" kern="120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, ottimizzando la </a:t>
          </a:r>
          <a:r>
            <a:rPr lang="it-IT" sz="2200" b="1" kern="120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diversità complessiva</a:t>
          </a:r>
          <a:r>
            <a:rPr lang="it-IT" sz="2200" kern="120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.</a:t>
          </a:r>
          <a:endParaRPr lang="it-IT" sz="2200" kern="1200" dirty="0">
            <a:solidFill>
              <a:schemeClr val="tx1">
                <a:lumMod val="75000"/>
                <a:lumOff val="25000"/>
              </a:schemeClr>
            </a:solidFill>
            <a:latin typeface="Bierstadt" panose="020B0004020202020204" pitchFamily="34" charset="0"/>
          </a:endParaRPr>
        </a:p>
      </dsp:txBody>
      <dsp:txXfrm>
        <a:off x="5769031" y="1207901"/>
        <a:ext cx="2528432" cy="2453343"/>
      </dsp:txXfrm>
    </dsp:sp>
    <dsp:sp modelId="{62D1FB72-FA75-4CC9-A360-53DFCA318E8C}">
      <dsp:nvSpPr>
        <dsp:cNvPr id="0" name=""/>
        <dsp:cNvSpPr/>
      </dsp:nvSpPr>
      <dsp:spPr>
        <a:xfrm>
          <a:off x="8651444" y="420830"/>
          <a:ext cx="2528432" cy="78707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rgbClr val="512373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89408" rIns="156464" bIns="89408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200" b="1" kern="1200" dirty="0" err="1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Heuristic</a:t>
          </a:r>
          <a:r>
            <a:rPr lang="it-IT" sz="2200" b="1" kern="12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 </a:t>
          </a:r>
          <a:r>
            <a:rPr lang="it-IT" sz="2200" b="1" kern="1200" dirty="0" err="1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initialization</a:t>
          </a:r>
          <a:r>
            <a:rPr lang="it-IT" sz="2200" b="1" kern="12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 </a:t>
          </a:r>
          <a:endParaRPr lang="it-IT" sz="2200" kern="1200" dirty="0">
            <a:solidFill>
              <a:schemeClr val="tx1">
                <a:lumMod val="75000"/>
                <a:lumOff val="25000"/>
              </a:schemeClr>
            </a:solidFill>
            <a:latin typeface="Bierstadt" panose="020B0004020202020204" pitchFamily="34" charset="0"/>
          </a:endParaRPr>
        </a:p>
      </dsp:txBody>
      <dsp:txXfrm>
        <a:off x="8651444" y="420830"/>
        <a:ext cx="2528432" cy="787070"/>
      </dsp:txXfrm>
    </dsp:sp>
    <dsp:sp modelId="{5AD3A614-9E26-4B6D-BAF2-F47FFED4F168}">
      <dsp:nvSpPr>
        <dsp:cNvPr id="0" name=""/>
        <dsp:cNvSpPr/>
      </dsp:nvSpPr>
      <dsp:spPr>
        <a:xfrm>
          <a:off x="8651444" y="1207901"/>
          <a:ext cx="2528432" cy="2453343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rgbClr val="512373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7348" tIns="117348" rIns="156464" bIns="176022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2200" kern="120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Le soluzioni derivano da un’euristica (es. greedy).</a:t>
          </a:r>
        </a:p>
      </dsp:txBody>
      <dsp:txXfrm>
        <a:off x="8651444" y="1207901"/>
        <a:ext cx="2528432" cy="245334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336BFC-1CD1-4BAC-A856-9302597A8118}" type="datetimeFigureOut">
              <a:rPr lang="it-IT" smtClean="0"/>
              <a:t>11/11/2025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BC3246-0FFD-47DA-9AD7-F63B92F7782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527463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C0BAD6-1345-CF39-8914-B32419AE55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40CFC897-5994-4C54-E2C9-D4E42D9A56C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10C23CC7-609B-877E-2F74-5B905120B2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FEA71795-0486-A6AD-F815-8A4E5EF928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846666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765B84-9C6A-6875-E32D-8553F65A92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9B2C7F24-5DF9-4194-6B1B-8E5CF77A2C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9DED9FAD-5142-F0CE-6BD1-FF831B0226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4C63A6DF-EB9A-F913-7AC3-9D98CFBDB2C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601036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BD5A53-5A10-F574-5B62-30B2438ED0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0E178218-4DBD-621B-4BBA-DFEA595E3C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52187B20-AB8A-7329-7CCC-4B960B2E1A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F5C3701D-7466-9604-6591-0D07720F693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631626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784A9D-2CA5-9057-2F20-049749A094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EB9A395C-A9A6-79E0-B2C6-8C9C5FAB76F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23801118-C487-3DBF-9327-0F0FA5067F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C9209324-66AA-CD64-72CF-DD6348478A1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440756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F4BE5F-BA50-1A1F-E66A-D9F796FF1B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BCF96808-FBC2-8D4B-2004-A5DEF320656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12DB3D75-A799-5E86-2319-54B81B557C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14311983-A9F3-650D-B561-199EA6D354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765027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9D76DE-1A7E-9B24-A04C-DC137C1DDE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72B41EB3-276D-A163-0138-4345BE0BC6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BFB922EA-8681-B049-DB2F-FA60FC0C58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30AB65E9-4AE6-4DC9-F559-B7F0867FC92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369598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449A88-34B9-E6A2-ED96-1E057D51C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7852E127-F496-C338-7E37-F6F4DA1A3E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C3EB117A-51B4-DA73-ED8A-65DE375B2E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01D39DBF-992D-8698-9C64-20F006F005B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609679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CDAAC3-E660-3068-9EC3-560B0C467A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E7AD9273-18EF-08B7-7AEF-9D961BD2BD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00F15D8B-9A53-CFDA-759A-92022BBBE4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005A5D9C-AB2F-CEF8-7EB6-120E5EE9718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805383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69B339-76BB-873E-BAEC-C2B824A58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0303B250-7CAD-009D-92A2-3654638D87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C91BE2E6-A557-C551-C1C6-1DFFD0E242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DBC801DE-3E4C-7069-62C4-7A828A384BD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933315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2FDD7C-E952-B775-0F1E-1BC2C09A60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EC76B3D0-8391-7083-B152-64250BD1205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147D70B6-4D86-0D4C-D916-9E5F353E63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ED4FF8A2-FB3A-8B56-0FD6-D0236E6D679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10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0898914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4C763A-C07C-509F-0ACF-0ADED3F954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A52052E7-2DBE-37CF-4CCF-9E7CC50D391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874E9F02-8157-772F-7761-89C24B42D9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21A66785-75F2-6BB7-5966-64457BCC677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11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0204439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3C5FF8-8381-F270-DBF1-818A9F13CA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5B1719ED-F09B-0078-4913-969E9224948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6B1CBF3A-B6FD-F9F0-47A2-80196BF3F17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F791BB16-E58B-492C-C5E1-B0573A80E89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12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6005783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423A3F-AD59-50EC-6AE4-E4C121735E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BBBB14EB-63C8-72CA-7D3D-BF6F47DD49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07FDE0D6-443E-7DB8-CD33-D92D9627A4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BB122761-9B35-0A73-2FCB-6F484F4AFD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13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4532010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690C91-9475-20D4-4472-336AF2DC30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8CDA312C-A1A8-6EEB-F08B-8269657456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74F5CB92-38B1-2419-BDFA-703FBEA1E3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EA87BD80-0552-8911-D2DF-A566C975F6D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14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669167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A291C4-0550-DC09-E985-3E571736B2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8B1CF80C-B80D-40DA-A9CE-E34F49835F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01214AE0-8D0A-E73B-0010-EB3C58BEBF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28861335-4356-D33A-FCD3-45F10618E9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15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791337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415B40-E059-610C-8743-65AA693D6D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AFC51839-8BF1-0BBC-4973-78B10654B97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DF137436-F43C-6816-03D6-0E9A3D9D8A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A7E41165-3E4C-906C-AFC4-86A1807D0F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16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1731472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32AB9C-CA60-8468-185B-531B717B55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392C2F58-D024-3007-0DBA-E5E35284A29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E253E366-BD4C-2EFD-452F-4BBDDA25FB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AE85BF1B-481E-AC15-11C7-F35D5415D92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17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8921287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F6F49D-A9E7-AAFA-C805-71EB51D155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1B6CDC8E-00C6-A1ED-6DEE-1846ACEC077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B8A7FD47-0ED2-B09F-A267-E11BB78557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3E90D4A6-0889-CDC8-3DBF-844C4989493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18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0612679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187537-277D-2552-65FD-00FA27194B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223FDC69-990E-D69D-2690-4A0AA5D8CB4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298C3B7F-921A-7235-BD41-A103329D0F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5AF6FFCE-D989-B9FA-B340-2DEFD4FA878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19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8486761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D83F40-6007-BE2E-E0FA-CF93116AC4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2B086955-7A99-CAB8-AA69-A5324DEE19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930DA837-AE8E-231A-3590-6489E5CC76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75F7E839-DA30-B9A0-0359-1BC9CE4C2B6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20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372978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E2F759C-F95B-16F9-C904-D2FD666A4A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1F4205AB-80D0-F1F5-6F48-5D02E2C36F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B21F148-E9D1-3DC7-1193-5AAD20FEB5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5C269-EA6C-4496-AE55-2325F3DA306F}" type="datetimeFigureOut">
              <a:rPr lang="it-IT" smtClean="0"/>
              <a:t>11/11/2025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88FE50C-8AA4-0415-BDED-B3EA587656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4449EB6-BBEC-E37C-B33D-AE4EBD9F52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79639-3144-449C-83D2-66C77B8758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701671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A39B8BC-A246-EC73-E460-2D85908150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9061C14-7E87-C3D7-2A66-22E38E3634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74FBA9A-C242-13B0-3958-96933E5984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5C269-EA6C-4496-AE55-2325F3DA306F}" type="datetimeFigureOut">
              <a:rPr lang="it-IT" smtClean="0"/>
              <a:t>11/11/2025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A0A395B-04FB-7B96-B771-9AD52EED4A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BC29D25-EA00-F335-E2B5-8DEA9ADE3B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79639-3144-449C-83D2-66C77B8758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427359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E3A746E-FADD-CB7D-2681-7DCA55CF4A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0425BEF9-AE07-01AB-2D19-54F163C4C2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CDF9C6A-EE7C-BD33-77D1-ADDD80B93B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5C269-EA6C-4496-AE55-2325F3DA306F}" type="datetimeFigureOut">
              <a:rPr lang="it-IT" smtClean="0"/>
              <a:t>11/11/2025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811BE8E-E6FD-BFD6-836C-0E7205E6AB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D724476-BC54-9FF3-6F5E-958D6E3282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79639-3144-449C-83D2-66C77B8758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03586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B894CCE-503A-E325-805C-E14A29D74B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370EC7F-0547-DECD-2D49-D52F685462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312F57AD-0F92-D576-201C-72D6AD7E53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46DFA3A7-6FE2-B607-C5DE-75ABAFFA16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5C269-EA6C-4496-AE55-2325F3DA306F}" type="datetimeFigureOut">
              <a:rPr lang="it-IT" smtClean="0"/>
              <a:t>11/11/2025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8373F64B-F7D7-E4E3-B983-26FC92C8E7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7480D616-5F86-AA6B-8EED-07F8E0A0B3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79639-3144-449C-83D2-66C77B8758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957907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4AE0FD8-056E-9305-6B44-182B34A751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4F1120F9-48FF-C4FF-6042-7F5EF8D41E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E8AE0ADE-6FD2-61A8-8120-CB88174DCD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1024ECD5-DD68-2750-0171-36B1E7F9CB1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E6E0B477-4B37-E46C-64AB-77582F172CB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4EB1570B-54F8-FBCC-BEFD-17B387590A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5C269-EA6C-4496-AE55-2325F3DA306F}" type="datetimeFigureOut">
              <a:rPr lang="it-IT" smtClean="0"/>
              <a:t>11/11/2025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7A12CD39-2B6E-5EBD-3A72-344DDF1FAC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A9F32959-7DD2-8154-B75A-5C048511A6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79639-3144-449C-83D2-66C77B8758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197161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D4EA267-7E99-0176-3E2D-633F842E2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1AA6E4F5-DC47-D359-9B5E-D5F7CC5D75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5C269-EA6C-4496-AE55-2325F3DA306F}" type="datetimeFigureOut">
              <a:rPr lang="it-IT" smtClean="0"/>
              <a:t>11/11/2025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125D28D1-295D-964A-2620-C4BC5BC10D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93151BD7-78B9-6050-1D78-98C051CA95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79639-3144-449C-83D2-66C77B8758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066747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F73CA9CC-FCF4-D738-8795-87B1F91698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5C269-EA6C-4496-AE55-2325F3DA306F}" type="datetimeFigureOut">
              <a:rPr lang="it-IT" smtClean="0"/>
              <a:t>11/11/2025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7CB36B22-AC7E-D03D-E4B6-DA1EEC8E20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CEB6D414-ABC7-34DB-0A83-0BD407051D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79639-3144-449C-83D2-66C77B8758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673520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B360C47-A3EB-BBAA-CC2D-E91707C52C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91B970F-FF82-E634-A057-FFE7EAB4ED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8E3B8992-85F3-2346-5BE8-6DF19C6ABA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60B981A8-4AF1-CBFE-E067-B623192A3A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5C269-EA6C-4496-AE55-2325F3DA306F}" type="datetimeFigureOut">
              <a:rPr lang="it-IT" smtClean="0"/>
              <a:t>11/11/2025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442C7AA6-DDCC-178D-CF3F-19C0EE61E1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C6D2622B-1ADC-6134-251B-B0DC0A50F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79639-3144-449C-83D2-66C77B8758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283994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8E6331B-9785-1F34-FB82-5EBC86CF4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C56ADDF4-1E66-3E69-49F4-882A23EF4F5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69403086-719D-3A56-1B49-62D725C7DE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BA792125-EDD6-C389-D9E8-471437B48A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5C269-EA6C-4496-AE55-2325F3DA306F}" type="datetimeFigureOut">
              <a:rPr lang="it-IT" smtClean="0"/>
              <a:t>11/11/2025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76F727AC-389F-AAB6-A265-C068BC82F2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A1951A73-A3E4-FFAF-E276-70E10D50E4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79639-3144-449C-83D2-66C77B8758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131154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B825248-E10F-A42D-21FC-B8CECD49E1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98320F2E-FC46-3515-D7F6-D9C74F976D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C7E3AD2-8EA1-8D8B-3BFF-F4B9B28180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5C269-EA6C-4496-AE55-2325F3DA306F}" type="datetimeFigureOut">
              <a:rPr lang="it-IT" smtClean="0"/>
              <a:t>11/11/2025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622C824-A77D-40F1-D499-67CE0B7184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BC705D9-D396-D0F5-726D-A8232D2E87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79639-3144-449C-83D2-66C77B8758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311999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4B95E8BA-C8A5-664C-92BA-DAF62E8BD19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D9632587-74CE-41F9-1A37-7810C2533B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ECB0B5C-0C0D-32AB-85A7-47DD374539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5C269-EA6C-4496-AE55-2325F3DA306F}" type="datetimeFigureOut">
              <a:rPr lang="it-IT" smtClean="0"/>
              <a:t>11/11/2025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9847984-734A-31B5-0751-92743E265B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6BADDFB-1F05-B1C2-CC19-68F3DEFBF1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79639-3144-449C-83D2-66C77B8758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8005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604961E3-8DFD-0791-82F7-364F7C35E5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D1E41EA5-CB6F-651C-A31D-8C30C4098A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82E0026-C77A-27EE-9F2E-41C16D21EA2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AF5C269-EA6C-4496-AE55-2325F3DA306F}" type="datetimeFigureOut">
              <a:rPr lang="it-IT" smtClean="0"/>
              <a:t>11/11/2025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1D11E4E-6B1F-1AEF-711E-7C9E19D85B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CB29395-84E1-63DF-C46C-F13A131BAF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8C79639-3144-449C-83D2-66C77B8758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75715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m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m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mp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tm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tmp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96A44B-EC38-0E20-AFC3-F73FFFA147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1D755B27-AC4F-B4EF-7CF8-E8A11BD03AF9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512373"/>
                </a:solidFill>
                <a:latin typeface="Bierstadt" panose="020B0004020202020204" pitchFamily="34" charset="0"/>
              </a:rPr>
              <a:t>Common concepts of </a:t>
            </a:r>
            <a:r>
              <a:rPr lang="it-IT" b="1" dirty="0" err="1">
                <a:solidFill>
                  <a:srgbClr val="512373"/>
                </a:solidFill>
                <a:latin typeface="Bierstadt" panose="020B0004020202020204" pitchFamily="34" charset="0"/>
              </a:rPr>
              <a:t>Evolutionary</a:t>
            </a:r>
            <a:r>
              <a:rPr lang="it-IT" b="1" dirty="0">
                <a:solidFill>
                  <a:srgbClr val="512373"/>
                </a:solidFill>
                <a:latin typeface="Bierstadt" panose="020B0004020202020204" pitchFamily="34" charset="0"/>
              </a:rPr>
              <a:t> </a:t>
            </a:r>
            <a:r>
              <a:rPr lang="it-IT" b="1" dirty="0" err="1">
                <a:solidFill>
                  <a:srgbClr val="512373"/>
                </a:solidFill>
                <a:latin typeface="Bierstadt" panose="020B0004020202020204" pitchFamily="34" charset="0"/>
              </a:rPr>
              <a:t>Algorithms</a:t>
            </a:r>
            <a:endParaRPr lang="it-IT" b="1" dirty="0">
              <a:solidFill>
                <a:srgbClr val="512373"/>
              </a:solidFill>
              <a:latin typeface="Bierstadt" panose="020B0004020202020204" pitchFamily="34" charset="0"/>
            </a:endParaRP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D77388D5-B573-5B33-1811-C9ED67821617}"/>
              </a:ext>
            </a:extLst>
          </p:cNvPr>
          <p:cNvSpPr/>
          <p:nvPr/>
        </p:nvSpPr>
        <p:spPr>
          <a:xfrm>
            <a:off x="0" y="3425237"/>
            <a:ext cx="165253" cy="3446411"/>
          </a:xfrm>
          <a:prstGeom prst="rect">
            <a:avLst/>
          </a:prstGeom>
          <a:solidFill>
            <a:srgbClr val="512373"/>
          </a:solidFill>
          <a:ln>
            <a:solidFill>
              <a:srgbClr val="51237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u="sng" dirty="0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6045B7D5-900C-15E4-A353-CA4055325D29}"/>
              </a:ext>
            </a:extLst>
          </p:cNvPr>
          <p:cNvSpPr/>
          <p:nvPr/>
        </p:nvSpPr>
        <p:spPr>
          <a:xfrm>
            <a:off x="0" y="1"/>
            <a:ext cx="165253" cy="341158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4667EEFB-EB3E-A371-3198-91DD403F7107}"/>
              </a:ext>
            </a:extLst>
          </p:cNvPr>
          <p:cNvSpPr txBox="1"/>
          <p:nvPr/>
        </p:nvSpPr>
        <p:spPr>
          <a:xfrm>
            <a:off x="658441" y="868613"/>
            <a:ext cx="4924910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it-I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Generate </a:t>
            </a:r>
            <a:r>
              <a:rPr lang="it-IT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Initial</a:t>
            </a:r>
            <a:r>
              <a:rPr lang="it-I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Population: </a:t>
            </a: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Si genera una popolazione iniziale di soluzioni (individui).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Ogni individuo rappresenta una possibile soluzione al problema.</a:t>
            </a:r>
          </a:p>
          <a:p>
            <a:pPr marL="342900" indent="-342900">
              <a:buFont typeface="+mj-lt"/>
              <a:buAutoNum type="arabicPeriod"/>
            </a:pPr>
            <a:r>
              <a:rPr lang="it-IT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Selection</a:t>
            </a:r>
            <a:r>
              <a:rPr lang="it-I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: </a:t>
            </a: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Determina chi può riprodursi.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Più alta la</a:t>
            </a:r>
            <a:r>
              <a:rPr lang="it-IT" sz="16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fitness</a:t>
            </a: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, maggiore la probabilità di essere scelto.	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Esempi: roulette </a:t>
            </a:r>
            <a:r>
              <a:rPr lang="it-IT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wheel</a:t>
            </a: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, </a:t>
            </a:r>
            <a:r>
              <a:rPr lang="it-IT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tournament</a:t>
            </a: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</a:t>
            </a:r>
            <a:r>
              <a:rPr lang="it-IT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selection</a:t>
            </a: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, ranking.</a:t>
            </a:r>
          </a:p>
          <a:p>
            <a:pPr marL="342900" indent="-342900">
              <a:buFont typeface="+mj-lt"/>
              <a:buAutoNum type="arabicPeriod"/>
            </a:pPr>
            <a:r>
              <a:rPr lang="it-IT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Reproduction</a:t>
            </a:r>
            <a:r>
              <a:rPr lang="it-I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: </a:t>
            </a: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Applica operatori genetici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Crossover: combina due genitori per creare nuovi individui.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Mutazione: altera casualmente un individuo per introdurre variabilità.</a:t>
            </a:r>
          </a:p>
          <a:p>
            <a:pPr marL="342900" indent="-342900">
              <a:buFont typeface="+mj-lt"/>
              <a:buAutoNum type="arabicPeriod"/>
            </a:pPr>
            <a:r>
              <a:rPr lang="it-IT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Replacement</a:t>
            </a:r>
            <a:r>
              <a:rPr lang="it-I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: </a:t>
            </a: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Decide quali individui sopravvivono alla generazione successiva.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Esempi: sostituzione totale, parziale o con elitismo (si conserva sempre il migliore).</a:t>
            </a:r>
          </a:p>
          <a:p>
            <a:pPr marL="342900" indent="-342900">
              <a:buFont typeface="+mj-lt"/>
              <a:buAutoNum type="arabicPeriod"/>
            </a:pPr>
            <a:r>
              <a:rPr lang="it-IT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Stopping</a:t>
            </a:r>
            <a:r>
              <a:rPr lang="it-I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Criterion: </a:t>
            </a: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Il processo evolutivo si arresta quando si è raggiunto un numero massimo di generazioni, o la fitness non migliora più, o si ottiene una soluzione accettabile.</a:t>
            </a:r>
          </a:p>
        </p:txBody>
      </p:sp>
      <p:pic>
        <p:nvPicPr>
          <p:cNvPr id="8" name="Immagine 7" descr="Immagine che contiene testo, schermata, Carattere, numero&#10;&#10;Il contenuto generato dall'IA potrebbe non essere corretto.">
            <a:extLst>
              <a:ext uri="{FF2B5EF4-FFF2-40B4-BE49-F238E27FC236}">
                <a16:creationId xmlns:a16="http://schemas.microsoft.com/office/drawing/2014/main" id="{F2F1BCDD-063D-DAEC-DEF2-17C9DB7246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1560" y="2360016"/>
            <a:ext cx="6238917" cy="2526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33800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831F7A-FA8C-1FA2-4C66-22A8383E6A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4F7813F4-3C7E-4787-EB00-9574A2E3450F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err="1">
                <a:solidFill>
                  <a:srgbClr val="512373"/>
                </a:solidFill>
                <a:latin typeface="Bierstadt" panose="020B0004020202020204" pitchFamily="34" charset="0"/>
              </a:rPr>
              <a:t>Encoding</a:t>
            </a:r>
            <a:r>
              <a:rPr lang="it-IT" b="1" dirty="0">
                <a:solidFill>
                  <a:srgbClr val="512373"/>
                </a:solidFill>
                <a:latin typeface="Bierstadt" panose="020B0004020202020204" pitchFamily="34" charset="0"/>
              </a:rPr>
              <a:t> Methods 1/2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8FB52C00-DEF7-C94D-F189-FD330B0FC1B8}"/>
              </a:ext>
            </a:extLst>
          </p:cNvPr>
          <p:cNvSpPr/>
          <p:nvPr/>
        </p:nvSpPr>
        <p:spPr>
          <a:xfrm>
            <a:off x="0" y="3425237"/>
            <a:ext cx="165253" cy="3446411"/>
          </a:xfrm>
          <a:prstGeom prst="rect">
            <a:avLst/>
          </a:prstGeom>
          <a:solidFill>
            <a:srgbClr val="512373"/>
          </a:solidFill>
          <a:ln>
            <a:solidFill>
              <a:srgbClr val="51237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u="sng" dirty="0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5E039892-5B29-286C-8A7C-0C96BDDAD5D1}"/>
              </a:ext>
            </a:extLst>
          </p:cNvPr>
          <p:cNvSpPr/>
          <p:nvPr/>
        </p:nvSpPr>
        <p:spPr>
          <a:xfrm>
            <a:off x="0" y="1"/>
            <a:ext cx="165253" cy="341158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A37679C3-E6CE-C734-F38E-2F340052A084}"/>
              </a:ext>
            </a:extLst>
          </p:cNvPr>
          <p:cNvSpPr txBox="1"/>
          <p:nvPr/>
        </p:nvSpPr>
        <p:spPr>
          <a:xfrm>
            <a:off x="565438" y="634653"/>
            <a:ext cx="1106112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Ogni soluzione (individuo)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è rappresentata da un </a:t>
            </a: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cromosoma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, la cui struttura dipende dal tipo di problema da risolvere.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La </a:t>
            </a: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scelta dell’</a:t>
            </a:r>
            <a:r>
              <a:rPr lang="it-IT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encoding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influenza fortemente l’efficacia dell’evoluzione, perché determina come vengono applicati crossover, mutazione e valutazione della fitness.</a:t>
            </a:r>
          </a:p>
        </p:txBody>
      </p:sp>
      <p:pic>
        <p:nvPicPr>
          <p:cNvPr id="10242" name="Picture 2" descr="Genetic Algorithms - Quick Guide">
            <a:extLst>
              <a:ext uri="{FF2B5EF4-FFF2-40B4-BE49-F238E27FC236}">
                <a16:creationId xmlns:a16="http://schemas.microsoft.com/office/drawing/2014/main" id="{D76F4907-402B-E89A-9FF7-C1D5C2C826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9240" y="2524319"/>
            <a:ext cx="7879773" cy="3283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8233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98C25F-DD17-24D6-20C4-FCE3DB807B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58A35EC2-D523-44F9-4285-C990340BD6EB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err="1">
                <a:solidFill>
                  <a:srgbClr val="512373"/>
                </a:solidFill>
                <a:latin typeface="Bierstadt" panose="020B0004020202020204" pitchFamily="34" charset="0"/>
              </a:rPr>
              <a:t>Encoding</a:t>
            </a:r>
            <a:r>
              <a:rPr lang="it-IT" b="1" dirty="0">
                <a:solidFill>
                  <a:srgbClr val="512373"/>
                </a:solidFill>
                <a:latin typeface="Bierstadt" panose="020B0004020202020204" pitchFamily="34" charset="0"/>
              </a:rPr>
              <a:t> Methods 2/2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828F36A1-5291-725F-323B-48E360DC4864}"/>
              </a:ext>
            </a:extLst>
          </p:cNvPr>
          <p:cNvSpPr/>
          <p:nvPr/>
        </p:nvSpPr>
        <p:spPr>
          <a:xfrm>
            <a:off x="0" y="3425237"/>
            <a:ext cx="165253" cy="3446411"/>
          </a:xfrm>
          <a:prstGeom prst="rect">
            <a:avLst/>
          </a:prstGeom>
          <a:solidFill>
            <a:srgbClr val="512373"/>
          </a:solidFill>
          <a:ln>
            <a:solidFill>
              <a:srgbClr val="51237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u="sng" dirty="0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748E1A06-676E-CA7A-007B-2A83BDE26DBC}"/>
              </a:ext>
            </a:extLst>
          </p:cNvPr>
          <p:cNvSpPr/>
          <p:nvPr/>
        </p:nvSpPr>
        <p:spPr>
          <a:xfrm>
            <a:off x="0" y="1"/>
            <a:ext cx="165253" cy="341158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" name="Immagine 1" descr="Immagine che contiene testo, diagramma, schermata, linea&#10;&#10;Il contenuto generato dall'IA potrebbe non essere corretto.">
            <a:extLst>
              <a:ext uri="{FF2B5EF4-FFF2-40B4-BE49-F238E27FC236}">
                <a16:creationId xmlns:a16="http://schemas.microsoft.com/office/drawing/2014/main" id="{66678504-DA0F-1E74-9783-8877040312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83" t="3495" r="7650" b="11339"/>
          <a:stretch>
            <a:fillRect/>
          </a:stretch>
        </p:blipFill>
        <p:spPr>
          <a:xfrm>
            <a:off x="5943900" y="1298485"/>
            <a:ext cx="5578751" cy="4539110"/>
          </a:xfrm>
          <a:prstGeom prst="rect">
            <a:avLst/>
          </a:prstGeom>
        </p:spPr>
      </p:pic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0A5B38B1-D678-A5ED-F28D-9389AC527B21}"/>
              </a:ext>
            </a:extLst>
          </p:cNvPr>
          <p:cNvSpPr txBox="1"/>
          <p:nvPr/>
        </p:nvSpPr>
        <p:spPr>
          <a:xfrm>
            <a:off x="558160" y="952790"/>
            <a:ext cx="4992833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Binary</a:t>
            </a: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</a:t>
            </a:r>
            <a:r>
              <a:rPr lang="it-IT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Encoding</a:t>
            </a:r>
            <a:endParaRPr lang="it-IT" sz="2000" b="1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Ogni cromosoma è una </a:t>
            </a: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stringa di bit (0/1)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. È il metodo più comune.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20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Esempio: 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[1 0 0 1 1 0 1] → indica quali oggetti inserire nello zaino.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Value (Real or Discrete) </a:t>
            </a:r>
            <a:r>
              <a:rPr lang="it-IT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Encoding</a:t>
            </a:r>
            <a:endParaRPr lang="it-IT" sz="2000" b="1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Ogni cromosoma è un </a:t>
            </a: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vettore di valori numerici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(interi o reali).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20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Esempio: 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[1.25, 3.40, 0.98, 4.12] → rappresenta un insieme di parametri o variabili.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Permutation</a:t>
            </a: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</a:t>
            </a:r>
            <a:r>
              <a:rPr lang="it-IT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Encoding</a:t>
            </a:r>
            <a:endParaRPr lang="it-IT" sz="2000" b="1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Ogni cromosoma rappresenta </a:t>
            </a: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una sequenza ordinata di elementi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20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Esempio: 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[4, 2, 7, 1, 5, 3, 6] → indica l’ordine in cui visitare le città.</a:t>
            </a:r>
          </a:p>
        </p:txBody>
      </p:sp>
    </p:spTree>
    <p:extLst>
      <p:ext uri="{BB962C8B-B14F-4D97-AF65-F5344CB8AC3E}">
        <p14:creationId xmlns:p14="http://schemas.microsoft.com/office/powerpoint/2010/main" val="18933915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4D759A-1538-3F8F-4B0D-A6A6F93D8C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0E95A3FC-3AE8-CDC7-B69F-CCC5EB1AE7F6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err="1">
                <a:solidFill>
                  <a:srgbClr val="512373"/>
                </a:solidFill>
                <a:latin typeface="Bierstadt" panose="020B0004020202020204" pitchFamily="34" charset="0"/>
              </a:rPr>
              <a:t>Initial</a:t>
            </a:r>
            <a:r>
              <a:rPr lang="it-IT" b="1" dirty="0">
                <a:solidFill>
                  <a:srgbClr val="512373"/>
                </a:solidFill>
                <a:latin typeface="Bierstadt" panose="020B0004020202020204" pitchFamily="34" charset="0"/>
              </a:rPr>
              <a:t> Population: diversità e strategie di generazione 1/2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7F1C756D-E0BB-D66B-A1FD-55EED74BD3DE}"/>
              </a:ext>
            </a:extLst>
          </p:cNvPr>
          <p:cNvSpPr/>
          <p:nvPr/>
        </p:nvSpPr>
        <p:spPr>
          <a:xfrm>
            <a:off x="0" y="3425237"/>
            <a:ext cx="165253" cy="3446411"/>
          </a:xfrm>
          <a:prstGeom prst="rect">
            <a:avLst/>
          </a:prstGeom>
          <a:solidFill>
            <a:srgbClr val="512373"/>
          </a:solidFill>
          <a:ln>
            <a:solidFill>
              <a:srgbClr val="51237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u="sng" dirty="0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5F30A26F-E753-DF40-E284-A1DBB089BC7F}"/>
              </a:ext>
            </a:extLst>
          </p:cNvPr>
          <p:cNvSpPr/>
          <p:nvPr/>
        </p:nvSpPr>
        <p:spPr>
          <a:xfrm>
            <a:off x="0" y="1"/>
            <a:ext cx="165253" cy="341158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3" name="Diagramma 2">
            <a:extLst>
              <a:ext uri="{FF2B5EF4-FFF2-40B4-BE49-F238E27FC236}">
                <a16:creationId xmlns:a16="http://schemas.microsoft.com/office/drawing/2014/main" id="{90B71153-0945-6EF2-9E0E-3CEF11D40F2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30580481"/>
              </p:ext>
            </p:extLst>
          </p:nvPr>
        </p:nvGraphicFramePr>
        <p:xfrm>
          <a:off x="503959" y="2235596"/>
          <a:ext cx="11184082" cy="40820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CasellaDiTesto 1">
            <a:extLst>
              <a:ext uri="{FF2B5EF4-FFF2-40B4-BE49-F238E27FC236}">
                <a16:creationId xmlns:a16="http://schemas.microsoft.com/office/drawing/2014/main" id="{C8CEF67F-4CDB-0BD3-E420-40B1D98445E1}"/>
              </a:ext>
            </a:extLst>
          </p:cNvPr>
          <p:cNvSpPr txBox="1"/>
          <p:nvPr/>
        </p:nvSpPr>
        <p:spPr>
          <a:xfrm>
            <a:off x="400905" y="628838"/>
            <a:ext cx="10842059" cy="15304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La </a:t>
            </a:r>
            <a:r>
              <a:rPr lang="it-I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popolazione iniziale</a:t>
            </a: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influenza l’efficacia e la velocità dell’algoritmo.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Nella generazione della popolazione iniziale, il criterio più importante è la diversificazione delle soluzioni. </a:t>
            </a:r>
            <a:endParaRPr lang="en-US" dirty="0"/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Se le soluzioni che compongono la popolazione sono </a:t>
            </a:r>
            <a:r>
              <a:rPr lang="it-I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troppo simili</a:t>
            </a: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tra di loro, si rischia di </a:t>
            </a:r>
            <a:r>
              <a:rPr lang="it-I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convergere prematuramente</a:t>
            </a: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(poche aree esplorate).</a:t>
            </a:r>
          </a:p>
        </p:txBody>
      </p:sp>
    </p:spTree>
    <p:extLst>
      <p:ext uri="{BB962C8B-B14F-4D97-AF65-F5344CB8AC3E}">
        <p14:creationId xmlns:p14="http://schemas.microsoft.com/office/powerpoint/2010/main" val="41851207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9B5F2C-63A4-EA0D-CB26-289F7A57A8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147DEC77-C4A6-BD60-EAB7-396FA50A340F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err="1">
                <a:solidFill>
                  <a:srgbClr val="512373"/>
                </a:solidFill>
                <a:latin typeface="Bierstadt" panose="020B0004020202020204" pitchFamily="34" charset="0"/>
              </a:rPr>
              <a:t>Initial</a:t>
            </a:r>
            <a:r>
              <a:rPr lang="it-IT" b="1" dirty="0">
                <a:solidFill>
                  <a:srgbClr val="512373"/>
                </a:solidFill>
                <a:latin typeface="Bierstadt" panose="020B0004020202020204" pitchFamily="34" charset="0"/>
              </a:rPr>
              <a:t> Population: diversità e strategie di generazione 2/2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FF953E6B-273D-B53B-74D3-B6F5A5E26233}"/>
              </a:ext>
            </a:extLst>
          </p:cNvPr>
          <p:cNvSpPr/>
          <p:nvPr/>
        </p:nvSpPr>
        <p:spPr>
          <a:xfrm>
            <a:off x="0" y="3425237"/>
            <a:ext cx="165253" cy="3446411"/>
          </a:xfrm>
          <a:prstGeom prst="rect">
            <a:avLst/>
          </a:prstGeom>
          <a:solidFill>
            <a:srgbClr val="512373"/>
          </a:solidFill>
          <a:ln>
            <a:solidFill>
              <a:srgbClr val="51237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u="sng" dirty="0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04205083-528C-6751-B887-CBDB260DCC2F}"/>
              </a:ext>
            </a:extLst>
          </p:cNvPr>
          <p:cNvSpPr/>
          <p:nvPr/>
        </p:nvSpPr>
        <p:spPr>
          <a:xfrm>
            <a:off x="0" y="1"/>
            <a:ext cx="165253" cy="341158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20C857F9-5183-F125-C568-D2D5A0F27D5F}"/>
              </a:ext>
            </a:extLst>
          </p:cNvPr>
          <p:cNvSpPr txBox="1"/>
          <p:nvPr/>
        </p:nvSpPr>
        <p:spPr>
          <a:xfrm>
            <a:off x="503959" y="853604"/>
            <a:ext cx="11184082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it-I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Random: </a:t>
            </a: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Soluzioni generate completamente a caso. </a:t>
            </a:r>
            <a:r>
              <a:rPr lang="it-IT" sz="16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Esempio:</a:t>
            </a: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combinazioni casuali di oggetti nello zaino.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it-I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Pseudo-random: </a:t>
            </a: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Soluzioni generate casualmente ma con </a:t>
            </a:r>
            <a:r>
              <a:rPr lang="it-I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sequenze pseudo-casuali ripetibili</a:t>
            </a: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(stesso </a:t>
            </a:r>
            <a:r>
              <a:rPr lang="it-IT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seed</a:t>
            </a: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→ stessi risultati).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it-I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Quasi-random: </a:t>
            </a: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Usa sequenze quasi-casuali per </a:t>
            </a:r>
            <a:r>
              <a:rPr lang="it-I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coprire uniformemente lo spazio di ricerca</a:t>
            </a: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. </a:t>
            </a:r>
          </a:p>
          <a:p>
            <a:pPr marL="342900" indent="-342900">
              <a:buFont typeface="+mj-lt"/>
              <a:buAutoNum type="arabicPeriod"/>
            </a:pPr>
            <a:r>
              <a:rPr lang="it-IT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Sequential</a:t>
            </a:r>
            <a:r>
              <a:rPr lang="it-I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</a:t>
            </a:r>
            <a:r>
              <a:rPr lang="it-IT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diversification</a:t>
            </a:r>
            <a:r>
              <a:rPr lang="it-I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: </a:t>
            </a: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Ogni nuova soluzione viene creata </a:t>
            </a:r>
            <a:r>
              <a:rPr lang="it-I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massimizzando la distanza</a:t>
            </a: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da quelle già generate. </a:t>
            </a:r>
            <a:r>
              <a:rPr lang="it-IT" sz="16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Esempio:</a:t>
            </a: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A → 1 0 1 0 1, B → 0 1 0 1 0 (distanza massima = 5).</a:t>
            </a:r>
          </a:p>
          <a:p>
            <a:pPr marL="342900" indent="-342900">
              <a:buFont typeface="+mj-lt"/>
              <a:buAutoNum type="arabicPeriod"/>
            </a:pPr>
            <a:r>
              <a:rPr lang="it-IT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Parallel</a:t>
            </a:r>
            <a:r>
              <a:rPr lang="it-I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</a:t>
            </a:r>
            <a:r>
              <a:rPr lang="it-IT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diversification</a:t>
            </a:r>
            <a:r>
              <a:rPr lang="it-I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: </a:t>
            </a: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Tutta la popolazione è generata </a:t>
            </a:r>
            <a:r>
              <a:rPr lang="it-I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insieme</a:t>
            </a: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, ottimizzando la </a:t>
            </a:r>
            <a:r>
              <a:rPr lang="it-I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diversità complessiva. </a:t>
            </a:r>
            <a:r>
              <a:rPr lang="it-IT" sz="16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Esempio:</a:t>
            </a: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le soluzioni vengono generate in modo che nessuna sia troppo simile alle altre.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it-IT" sz="16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Differenza chiave:</a:t>
            </a: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rispetto al quasi-random, qui la diversità è </a:t>
            </a:r>
            <a:r>
              <a:rPr lang="it-I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progettata intenzionalmente</a:t>
            </a: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, non solo “statistica”.</a:t>
            </a:r>
          </a:p>
          <a:p>
            <a:pPr marL="342900" indent="-342900">
              <a:buFont typeface="+mj-lt"/>
              <a:buAutoNum type="arabicPeriod"/>
            </a:pPr>
            <a:r>
              <a:rPr lang="it-IT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Heuristic</a:t>
            </a:r>
            <a:r>
              <a:rPr lang="it-I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</a:t>
            </a:r>
            <a:r>
              <a:rPr lang="it-IT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initialization</a:t>
            </a:r>
            <a:r>
              <a:rPr lang="it-I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: </a:t>
            </a: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Le soluzioni derivano da un’euristica (es. </a:t>
            </a:r>
            <a:r>
              <a:rPr lang="it-IT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greedy</a:t>
            </a: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). </a:t>
            </a:r>
            <a:r>
              <a:rPr lang="it-IT" sz="16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Esempio:</a:t>
            </a: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selezionare oggetti con miglior rapporto valore/peso.</a:t>
            </a:r>
          </a:p>
        </p:txBody>
      </p:sp>
      <p:pic>
        <p:nvPicPr>
          <p:cNvPr id="2" name="Picture 2" descr="2-D projections for pseudo-random and quasi-random numbers. | Download  Scientific Diagram">
            <a:extLst>
              <a:ext uri="{FF2B5EF4-FFF2-40B4-BE49-F238E27FC236}">
                <a16:creationId xmlns:a16="http://schemas.microsoft.com/office/drawing/2014/main" id="{D99DC091-57E4-552C-84D6-97DB3DF0E5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8526" y="3832779"/>
            <a:ext cx="5225763" cy="2631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483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7FBBBD-0A66-8593-5A30-E6FBFC246F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EEC76634-A64B-92EB-EA32-4E740D232431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err="1">
                <a:solidFill>
                  <a:srgbClr val="512373"/>
                </a:solidFill>
                <a:latin typeface="Bierstadt" panose="020B0004020202020204" pitchFamily="34" charset="0"/>
              </a:rPr>
              <a:t>Stopping</a:t>
            </a:r>
            <a:r>
              <a:rPr lang="it-IT" b="1" dirty="0">
                <a:solidFill>
                  <a:srgbClr val="512373"/>
                </a:solidFill>
                <a:latin typeface="Bierstadt" panose="020B0004020202020204" pitchFamily="34" charset="0"/>
              </a:rPr>
              <a:t> </a:t>
            </a:r>
            <a:r>
              <a:rPr lang="it-IT" b="1" dirty="0" err="1">
                <a:solidFill>
                  <a:srgbClr val="512373"/>
                </a:solidFill>
                <a:latin typeface="Bierstadt" panose="020B0004020202020204" pitchFamily="34" charset="0"/>
              </a:rPr>
              <a:t>Criteria</a:t>
            </a:r>
            <a:r>
              <a:rPr lang="it-IT" b="1" dirty="0">
                <a:solidFill>
                  <a:srgbClr val="512373"/>
                </a:solidFill>
                <a:latin typeface="Bierstadt" panose="020B0004020202020204" pitchFamily="34" charset="0"/>
              </a:rPr>
              <a:t>: quando fermare l’evoluzione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17826B75-CC49-8430-A631-EBBA036428EA}"/>
              </a:ext>
            </a:extLst>
          </p:cNvPr>
          <p:cNvSpPr/>
          <p:nvPr/>
        </p:nvSpPr>
        <p:spPr>
          <a:xfrm>
            <a:off x="0" y="3425237"/>
            <a:ext cx="165253" cy="3446411"/>
          </a:xfrm>
          <a:prstGeom prst="rect">
            <a:avLst/>
          </a:prstGeom>
          <a:solidFill>
            <a:srgbClr val="512373"/>
          </a:solidFill>
          <a:ln>
            <a:solidFill>
              <a:srgbClr val="51237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u="sng" dirty="0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8934C66A-1E5A-C21B-2924-EB91AB9DE163}"/>
              </a:ext>
            </a:extLst>
          </p:cNvPr>
          <p:cNvSpPr/>
          <p:nvPr/>
        </p:nvSpPr>
        <p:spPr>
          <a:xfrm>
            <a:off x="0" y="1"/>
            <a:ext cx="165253" cy="341158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BE890E6E-DEC7-562F-AF3F-1CECFCB03082}"/>
              </a:ext>
            </a:extLst>
          </p:cNvPr>
          <p:cNvSpPr txBox="1"/>
          <p:nvPr/>
        </p:nvSpPr>
        <p:spPr>
          <a:xfrm>
            <a:off x="540983" y="780922"/>
            <a:ext cx="5101282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Statici: 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Il numero di iterazioni o il tempo massimo è fissato </a:t>
            </a: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a priori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. Ad es: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100 generazioni di evoluzione.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Tempo limite di 5 minuti di CPU.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10.000 valutazioni della funzione obiettivo.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Adattivi (o Dinamici): 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Il criterio di arresto dipende </a:t>
            </a: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dall’evoluzione della popolazione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. Ad es: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Arresto dopo </a:t>
            </a:r>
            <a:r>
              <a:rPr lang="it-IT" i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k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generazioni senza miglioramenti del fitness.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Stop quando viene raggiunta una soluzione “sufficientemente buona”.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Basati sulla Diversità della Popolazione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: Il processo si interrompe quando la diversità tra le soluzioni cala sotto una soglia (segno che la popolazione è stagnante). Ad es: nel </a:t>
            </a:r>
            <a:r>
              <a:rPr lang="it-IT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knapsack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se tutte le soluzioni contengono quasi gli stessi oggetti, la popolazione si è “appiattita”.</a:t>
            </a:r>
          </a:p>
        </p:txBody>
      </p:sp>
      <p:pic>
        <p:nvPicPr>
          <p:cNvPr id="12" name="Immagine 11">
            <a:extLst>
              <a:ext uri="{FF2B5EF4-FFF2-40B4-BE49-F238E27FC236}">
                <a16:creationId xmlns:a16="http://schemas.microsoft.com/office/drawing/2014/main" id="{7819BFEC-2CD8-1034-7726-0DC41CC338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5089" y="623902"/>
            <a:ext cx="4705914" cy="5091381"/>
          </a:xfrm>
          <a:prstGeom prst="rect">
            <a:avLst/>
          </a:prstGeom>
        </p:spPr>
      </p:pic>
      <p:pic>
        <p:nvPicPr>
          <p:cNvPr id="7170" name="Picture 2" descr="Stop Transparent | PNG All">
            <a:extLst>
              <a:ext uri="{FF2B5EF4-FFF2-40B4-BE49-F238E27FC236}">
                <a16:creationId xmlns:a16="http://schemas.microsoft.com/office/drawing/2014/main" id="{D2B7C444-AE6F-1C5F-7751-C5AEE4700D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5769" y="3600450"/>
            <a:ext cx="1656993" cy="1136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65690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E3DD3C-9E94-82A2-9C06-4B0B5E6332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12BDE4DF-7343-1C7E-AFB9-2216F9854727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err="1">
                <a:solidFill>
                  <a:srgbClr val="512373"/>
                </a:solidFill>
                <a:latin typeface="Bierstadt" panose="020B0004020202020204" pitchFamily="34" charset="0"/>
              </a:rPr>
              <a:t>Selection</a:t>
            </a:r>
            <a:r>
              <a:rPr lang="it-IT" b="1" dirty="0">
                <a:solidFill>
                  <a:srgbClr val="512373"/>
                </a:solidFill>
                <a:latin typeface="Bierstadt" panose="020B0004020202020204" pitchFamily="34" charset="0"/>
              </a:rPr>
              <a:t> in </a:t>
            </a:r>
            <a:r>
              <a:rPr lang="it-IT" b="1" dirty="0" err="1">
                <a:solidFill>
                  <a:srgbClr val="512373"/>
                </a:solidFill>
                <a:latin typeface="Bierstadt" panose="020B0004020202020204" pitchFamily="34" charset="0"/>
              </a:rPr>
              <a:t>Evolutionary</a:t>
            </a:r>
            <a:r>
              <a:rPr lang="it-IT" b="1" dirty="0">
                <a:solidFill>
                  <a:srgbClr val="512373"/>
                </a:solidFill>
                <a:latin typeface="Bierstadt" panose="020B0004020202020204" pitchFamily="34" charset="0"/>
              </a:rPr>
              <a:t> </a:t>
            </a:r>
            <a:r>
              <a:rPr lang="it-IT" b="1" dirty="0" err="1">
                <a:solidFill>
                  <a:srgbClr val="512373"/>
                </a:solidFill>
                <a:latin typeface="Bierstadt" panose="020B0004020202020204" pitchFamily="34" charset="0"/>
              </a:rPr>
              <a:t>Algorithms</a:t>
            </a:r>
            <a:r>
              <a:rPr lang="it-IT" b="1" dirty="0">
                <a:solidFill>
                  <a:srgbClr val="512373"/>
                </a:solidFill>
                <a:latin typeface="Bierstadt" panose="020B0004020202020204" pitchFamily="34" charset="0"/>
              </a:rPr>
              <a:t> 1/2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B228E915-7BE3-12CA-E80B-F87857A55DD5}"/>
              </a:ext>
            </a:extLst>
          </p:cNvPr>
          <p:cNvSpPr/>
          <p:nvPr/>
        </p:nvSpPr>
        <p:spPr>
          <a:xfrm>
            <a:off x="0" y="3425237"/>
            <a:ext cx="165253" cy="3446411"/>
          </a:xfrm>
          <a:prstGeom prst="rect">
            <a:avLst/>
          </a:prstGeom>
          <a:solidFill>
            <a:srgbClr val="512373"/>
          </a:solidFill>
          <a:ln>
            <a:solidFill>
              <a:srgbClr val="51237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u="sng" dirty="0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3B1EE9F6-D15D-665E-556E-CBB0B79D034D}"/>
              </a:ext>
            </a:extLst>
          </p:cNvPr>
          <p:cNvSpPr/>
          <p:nvPr/>
        </p:nvSpPr>
        <p:spPr>
          <a:xfrm>
            <a:off x="0" y="1"/>
            <a:ext cx="165253" cy="341158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E6250268-31FE-4799-38E4-0EF9C76D4E41}"/>
              </a:ext>
            </a:extLst>
          </p:cNvPr>
          <p:cNvSpPr txBox="1"/>
          <p:nvPr/>
        </p:nvSpPr>
        <p:spPr>
          <a:xfrm>
            <a:off x="401783" y="900837"/>
            <a:ext cx="5198051" cy="53245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Obiettivo: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scegliere quali individui della popolazione potranno riprodursi per creare la nuova generazione.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Principio base: </a:t>
            </a:r>
            <a:r>
              <a:rPr lang="it-IT" sz="20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“The </a:t>
            </a:r>
            <a:r>
              <a:rPr lang="it-IT" sz="2000" b="1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better</a:t>
            </a:r>
            <a:r>
              <a:rPr lang="it-IT" sz="20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an individual, the </a:t>
            </a:r>
            <a:r>
              <a:rPr lang="it-IT" sz="2000" b="1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higher</a:t>
            </a:r>
            <a:r>
              <a:rPr lang="it-IT" sz="20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</a:t>
            </a:r>
            <a:r>
              <a:rPr lang="it-IT" sz="2000" b="1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its</a:t>
            </a:r>
            <a:r>
              <a:rPr lang="it-IT" sz="20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chance of </a:t>
            </a:r>
            <a:r>
              <a:rPr lang="it-IT" sz="2000" b="1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being</a:t>
            </a:r>
            <a:r>
              <a:rPr lang="it-IT" sz="20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</a:t>
            </a:r>
            <a:r>
              <a:rPr lang="it-IT" sz="2000" b="1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parent</a:t>
            </a:r>
            <a:r>
              <a:rPr lang="it-IT" sz="20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.”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Gli individui più adatti hanno maggiore probabilità di essere scelti, ma anche i peggiori mantengono una piccola possibilità: possono contenere </a:t>
            </a:r>
            <a:r>
              <a:rPr lang="it-IT" sz="20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materiale genetico utile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Questo equilibrio tra </a:t>
            </a: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pressione selettiva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(favorire i migliori) e </a:t>
            </a: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diversità genetica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(non eliminare subito i peggiori) guida l’evoluzione verso soluzioni migliori.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La </a:t>
            </a: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strategia di selezione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decide: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quali individui diventano genitori,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quanti figli ciascun genitore produce.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6575291B-C2EE-9C8B-BE39-0F703223C6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763250"/>
            <a:ext cx="5308022" cy="5742809"/>
          </a:xfrm>
          <a:prstGeom prst="rect">
            <a:avLst/>
          </a:prstGeom>
        </p:spPr>
      </p:pic>
      <p:pic>
        <p:nvPicPr>
          <p:cNvPr id="15362" name="Picture 2" descr="Download Free Better Icons in PNG &amp; SVG">
            <a:extLst>
              <a:ext uri="{FF2B5EF4-FFF2-40B4-BE49-F238E27FC236}">
                <a16:creationId xmlns:a16="http://schemas.microsoft.com/office/drawing/2014/main" id="{1F4D5EED-22AE-FFEA-2786-B789B41363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84612" y="2220944"/>
            <a:ext cx="793173" cy="793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57862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5F9606-3D72-4D66-11FC-ADF9BEB933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8F93AD0F-CE7A-B7CC-D68C-CE0CD73C9B9F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err="1">
                <a:solidFill>
                  <a:srgbClr val="512373"/>
                </a:solidFill>
                <a:latin typeface="Bierstadt" panose="020B0004020202020204" pitchFamily="34" charset="0"/>
              </a:rPr>
              <a:t>Selection</a:t>
            </a:r>
            <a:r>
              <a:rPr lang="it-IT" b="1" dirty="0">
                <a:solidFill>
                  <a:srgbClr val="512373"/>
                </a:solidFill>
                <a:latin typeface="Bierstadt" panose="020B0004020202020204" pitchFamily="34" charset="0"/>
              </a:rPr>
              <a:t> in </a:t>
            </a:r>
            <a:r>
              <a:rPr lang="it-IT" b="1" dirty="0" err="1">
                <a:solidFill>
                  <a:srgbClr val="512373"/>
                </a:solidFill>
                <a:latin typeface="Bierstadt" panose="020B0004020202020204" pitchFamily="34" charset="0"/>
              </a:rPr>
              <a:t>Evolutionary</a:t>
            </a:r>
            <a:r>
              <a:rPr lang="it-IT" b="1" dirty="0">
                <a:solidFill>
                  <a:srgbClr val="512373"/>
                </a:solidFill>
                <a:latin typeface="Bierstadt" panose="020B0004020202020204" pitchFamily="34" charset="0"/>
              </a:rPr>
              <a:t> </a:t>
            </a:r>
            <a:r>
              <a:rPr lang="it-IT" b="1" dirty="0" err="1">
                <a:solidFill>
                  <a:srgbClr val="512373"/>
                </a:solidFill>
                <a:latin typeface="Bierstadt" panose="020B0004020202020204" pitchFamily="34" charset="0"/>
              </a:rPr>
              <a:t>Algorithms</a:t>
            </a:r>
            <a:r>
              <a:rPr lang="it-IT" b="1" dirty="0">
                <a:solidFill>
                  <a:srgbClr val="512373"/>
                </a:solidFill>
                <a:latin typeface="Bierstadt" panose="020B0004020202020204" pitchFamily="34" charset="0"/>
              </a:rPr>
              <a:t> 2/2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8E951018-9B04-09EB-99ED-26C46AFF240B}"/>
              </a:ext>
            </a:extLst>
          </p:cNvPr>
          <p:cNvSpPr/>
          <p:nvPr/>
        </p:nvSpPr>
        <p:spPr>
          <a:xfrm>
            <a:off x="0" y="3425237"/>
            <a:ext cx="165253" cy="3446411"/>
          </a:xfrm>
          <a:prstGeom prst="rect">
            <a:avLst/>
          </a:prstGeom>
          <a:solidFill>
            <a:srgbClr val="512373"/>
          </a:solidFill>
          <a:ln>
            <a:solidFill>
              <a:srgbClr val="51237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u="sng" dirty="0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77D9F8F5-DB52-2BEC-27D5-EB97C3C5B60D}"/>
              </a:ext>
            </a:extLst>
          </p:cNvPr>
          <p:cNvSpPr/>
          <p:nvPr/>
        </p:nvSpPr>
        <p:spPr>
          <a:xfrm>
            <a:off x="0" y="1"/>
            <a:ext cx="165253" cy="341158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F8D90A9E-F248-5C50-57D0-9A25B7011C4C}"/>
              </a:ext>
            </a:extLst>
          </p:cNvPr>
          <p:cNvSpPr txBox="1"/>
          <p:nvPr/>
        </p:nvSpPr>
        <p:spPr>
          <a:xfrm>
            <a:off x="401784" y="900837"/>
            <a:ext cx="4666968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La fitness può essere assegnata in due modi: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Proportional</a:t>
            </a:r>
            <a:r>
              <a:rPr lang="it-IT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fitness </a:t>
            </a:r>
            <a:r>
              <a:rPr lang="it-IT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assignment</a:t>
            </a:r>
            <a:r>
              <a:rPr lang="it-IT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:</a:t>
            </a:r>
            <a:r>
              <a:rPr lang="it-IT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si usa il valore assoluto della fitness di ciascun individuo.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Rank-</a:t>
            </a:r>
            <a:r>
              <a:rPr lang="it-IT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based</a:t>
            </a:r>
            <a:r>
              <a:rPr lang="it-IT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fitness </a:t>
            </a:r>
            <a:r>
              <a:rPr lang="it-IT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assignment</a:t>
            </a:r>
            <a:r>
              <a:rPr lang="it-IT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:</a:t>
            </a:r>
            <a:r>
              <a:rPr lang="it-IT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si ordina la popolazione per fitness e si assegna una probabilità basata sul </a:t>
            </a:r>
            <a:r>
              <a:rPr lang="it-IT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grado (</a:t>
            </a:r>
            <a:r>
              <a:rPr lang="it-IT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rank</a:t>
            </a:r>
            <a:r>
              <a:rPr lang="it-IT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)</a:t>
            </a:r>
            <a:r>
              <a:rPr lang="it-IT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, non sul valore numerico.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it-IT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Evita che pochi individui troppo buoni dominino la popolazione.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B8541379-FEF0-93D5-DCD2-5FCE71644D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50465" y="784032"/>
            <a:ext cx="5308022" cy="5742809"/>
          </a:xfrm>
          <a:prstGeom prst="rect">
            <a:avLst/>
          </a:prstGeom>
        </p:spPr>
      </p:pic>
      <p:pic>
        <p:nvPicPr>
          <p:cNvPr id="13314" name="Picture 2" descr="Ranking - Free seo and web icons">
            <a:extLst>
              <a:ext uri="{FF2B5EF4-FFF2-40B4-BE49-F238E27FC236}">
                <a16:creationId xmlns:a16="http://schemas.microsoft.com/office/drawing/2014/main" id="{ECAD97F8-2F90-39B2-F31F-5E51BEFC89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9118" y="2914653"/>
            <a:ext cx="1181099" cy="1181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8" name="Picture 6" descr="Population - Free people icons">
            <a:extLst>
              <a:ext uri="{FF2B5EF4-FFF2-40B4-BE49-F238E27FC236}">
                <a16:creationId xmlns:a16="http://schemas.microsoft.com/office/drawing/2014/main" id="{8B53349B-04A2-0B16-B222-F231FCEC8A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7440" y="1361209"/>
            <a:ext cx="1120639" cy="1120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DCFF56FA-5018-E138-F2D8-89DDE6A96E11}"/>
              </a:ext>
            </a:extLst>
          </p:cNvPr>
          <p:cNvSpPr txBox="1"/>
          <p:nvPr/>
        </p:nvSpPr>
        <p:spPr>
          <a:xfrm>
            <a:off x="9153092" y="768075"/>
            <a:ext cx="160539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1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Proportional</a:t>
            </a:r>
            <a:r>
              <a:rPr lang="it-IT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</a:t>
            </a:r>
            <a:r>
              <a:rPr lang="it-IT" sz="1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assignment</a:t>
            </a:r>
            <a:endParaRPr lang="it-IT" sz="1200" dirty="0"/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833FC168-048D-BD0A-8773-5683C1C0124E}"/>
              </a:ext>
            </a:extLst>
          </p:cNvPr>
          <p:cNvSpPr txBox="1"/>
          <p:nvPr/>
        </p:nvSpPr>
        <p:spPr>
          <a:xfrm>
            <a:off x="10519216" y="2321520"/>
            <a:ext cx="160539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Rank-</a:t>
            </a:r>
            <a:r>
              <a:rPr lang="it-IT" sz="1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based</a:t>
            </a:r>
            <a:r>
              <a:rPr lang="it-IT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</a:t>
            </a:r>
            <a:r>
              <a:rPr lang="it-IT" sz="1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assignment</a:t>
            </a:r>
            <a:endParaRPr lang="it-IT" sz="1200" dirty="0"/>
          </a:p>
        </p:txBody>
      </p:sp>
    </p:spTree>
    <p:extLst>
      <p:ext uri="{BB962C8B-B14F-4D97-AF65-F5344CB8AC3E}">
        <p14:creationId xmlns:p14="http://schemas.microsoft.com/office/powerpoint/2010/main" val="7279998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05A1BD-7FCE-E329-C7CC-E4F5B93D29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E4B0512F-A656-EFF4-053D-8FEADFB3CD6F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512373"/>
                </a:solidFill>
                <a:latin typeface="Bierstadt" panose="020B0004020202020204" pitchFamily="34" charset="0"/>
              </a:rPr>
              <a:t>Roulette Wheel </a:t>
            </a:r>
            <a:r>
              <a:rPr lang="it-IT" b="1" dirty="0" err="1">
                <a:solidFill>
                  <a:srgbClr val="512373"/>
                </a:solidFill>
                <a:latin typeface="Bierstadt" panose="020B0004020202020204" pitchFamily="34" charset="0"/>
              </a:rPr>
              <a:t>Selection</a:t>
            </a:r>
            <a:endParaRPr lang="it-IT" b="1" dirty="0">
              <a:solidFill>
                <a:srgbClr val="512373"/>
              </a:solidFill>
              <a:latin typeface="Bierstadt" panose="020B0004020202020204" pitchFamily="34" charset="0"/>
            </a:endParaRP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92B6FFB3-1373-1C82-7994-21E91396B4AA}"/>
              </a:ext>
            </a:extLst>
          </p:cNvPr>
          <p:cNvSpPr/>
          <p:nvPr/>
        </p:nvSpPr>
        <p:spPr>
          <a:xfrm>
            <a:off x="0" y="3425237"/>
            <a:ext cx="165253" cy="3446411"/>
          </a:xfrm>
          <a:prstGeom prst="rect">
            <a:avLst/>
          </a:prstGeom>
          <a:solidFill>
            <a:srgbClr val="512373"/>
          </a:solidFill>
          <a:ln>
            <a:solidFill>
              <a:srgbClr val="51237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u="sng" dirty="0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983167A2-4833-E85E-75E6-6ED5890487B8}"/>
              </a:ext>
            </a:extLst>
          </p:cNvPr>
          <p:cNvSpPr/>
          <p:nvPr/>
        </p:nvSpPr>
        <p:spPr>
          <a:xfrm>
            <a:off x="0" y="1"/>
            <a:ext cx="165253" cy="341158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sellaDiTesto 5">
                <a:extLst>
                  <a:ext uri="{FF2B5EF4-FFF2-40B4-BE49-F238E27FC236}">
                    <a16:creationId xmlns:a16="http://schemas.microsoft.com/office/drawing/2014/main" id="{444BF06C-E23D-D9AE-1EB1-059BE79C1980}"/>
                  </a:ext>
                </a:extLst>
              </p:cNvPr>
              <p:cNvSpPr txBox="1"/>
              <p:nvPr/>
            </p:nvSpPr>
            <p:spPr>
              <a:xfrm>
                <a:off x="441613" y="719684"/>
                <a:ext cx="5356514" cy="588520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it-IT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È la strategia di selezione più comune negli algoritmi genetici. Ogni individuo riceve una </a:t>
                </a:r>
                <a:r>
                  <a:rPr lang="it-IT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probabilità di essere scelto proporzionale alla sua fitness relativa</a:t>
                </a:r>
                <a:r>
                  <a:rPr lang="it-IT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.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it-IT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Si calcola la </a:t>
                </a:r>
                <a:r>
                  <a:rPr lang="it-IT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fitness totale</a:t>
                </a:r>
                <a:r>
                  <a:rPr lang="it-IT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della popolazione: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ar-AE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ar-AE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ar-AE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𝑡𝑜𝑡</m:t>
                          </m:r>
                        </m:sub>
                      </m:sSub>
                      <m:r>
                        <a:rPr lang="ar-A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grow m:val="on"/>
                          <m:ctrlPr>
                            <a:rPr lang="ar-AE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ar-AE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ar-AE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ar-AE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ar-AE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ar-AE" i="1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ar-AE" i="1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ar-AE" i="1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ar-AE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it-IT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Si assegna a ogni individuo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ar-AE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it-IT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una </a:t>
                </a:r>
                <a:r>
                  <a:rPr lang="it-IT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probabilità di selezione</a:t>
                </a:r>
                <a:r>
                  <a:rPr lang="it-IT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ar-AE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b="0" i="1" smtClean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ar-AE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ar-A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ar-AE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ar-AE" i="1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ar-AE" i="1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ar-AE" i="1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ar-AE" i="1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ar-AE" i="1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ar-AE" i="1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𝑡𝑜𝑡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ar-AE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it-IT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Si costruisce una “</a:t>
                </a:r>
                <a:r>
                  <a:rPr lang="it-IT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ruota della fortuna</a:t>
                </a:r>
                <a:r>
                  <a:rPr lang="it-IT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” (roulette):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it-IT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Ogni individuo occupa una fetta proporzionale alla propria probabilità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b="0" i="1" smtClean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ar-AE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ar-AE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.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it-IT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Più alta la fitness → più grande la fetta.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it-IT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Si effettuano </a:t>
                </a:r>
                <a14:m>
                  <m:oMath xmlns:m="http://schemas.openxmlformats.org/officeDocument/2006/math">
                    <m:r>
                      <a:rPr lang="it-IT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it-IT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spin indipendenti</a:t>
                </a:r>
                <a:r>
                  <a:rPr lang="it-IT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della ruota (uno per ogni genitore da selezionare).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it-IT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Ogni spin sceglie un singolo individuo in base alla posizione in cui si ferma la ruota.</a:t>
                </a:r>
              </a:p>
            </p:txBody>
          </p:sp>
        </mc:Choice>
        <mc:Fallback xmlns="">
          <p:sp>
            <p:nvSpPr>
              <p:cNvPr id="6" name="CasellaDiTesto 5">
                <a:extLst>
                  <a:ext uri="{FF2B5EF4-FFF2-40B4-BE49-F238E27FC236}">
                    <a16:creationId xmlns:a16="http://schemas.microsoft.com/office/drawing/2014/main" id="{444BF06C-E23D-D9AE-1EB1-059BE79C19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613" y="719684"/>
                <a:ext cx="5356514" cy="5885201"/>
              </a:xfrm>
              <a:prstGeom prst="rect">
                <a:avLst/>
              </a:prstGeom>
              <a:blipFill>
                <a:blip r:embed="rId3"/>
                <a:stretch>
                  <a:fillRect l="-683" t="-518" r="-796" b="-725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388228C2-BC58-C59D-214F-FFC2B39B2218}"/>
              </a:ext>
            </a:extLst>
          </p:cNvPr>
          <p:cNvSpPr txBox="1"/>
          <p:nvPr/>
        </p:nvSpPr>
        <p:spPr>
          <a:xfrm>
            <a:off x="6393875" y="5186892"/>
            <a:ext cx="5174672" cy="13436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Pro:</a:t>
            </a: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semplice, intuitiva, proporzionale alla qualità.</a:t>
            </a:r>
            <a:b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</a:br>
            <a:r>
              <a:rPr lang="it-I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Contro:</a:t>
            </a: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rischio di </a:t>
            </a:r>
            <a:r>
              <a:rPr lang="it-I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convergenza prematura</a:t>
            </a: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(pochi individui dominano).</a:t>
            </a:r>
          </a:p>
          <a:p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Problematica se ci sono grandi differenze di fitness o scarsa diversità.</a:t>
            </a:r>
          </a:p>
        </p:txBody>
      </p:sp>
      <p:pic>
        <p:nvPicPr>
          <p:cNvPr id="14338" name="Picture 2" descr="GA Roulette wheel selection">
            <a:extLst>
              <a:ext uri="{FF2B5EF4-FFF2-40B4-BE49-F238E27FC236}">
                <a16:creationId xmlns:a16="http://schemas.microsoft.com/office/drawing/2014/main" id="{803B7502-ED1B-2E40-1232-0D5F4BD435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633938"/>
            <a:ext cx="4762500" cy="438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58419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2831B5-2047-1729-AE1A-8710B662E9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9A68E02F-8571-3090-020B-02334BE4BD3F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err="1">
                <a:solidFill>
                  <a:srgbClr val="512373"/>
                </a:solidFill>
                <a:latin typeface="Bierstadt" panose="020B0004020202020204" pitchFamily="34" charset="0"/>
              </a:rPr>
              <a:t>Stochastic</a:t>
            </a:r>
            <a:r>
              <a:rPr lang="it-IT" b="1" dirty="0">
                <a:solidFill>
                  <a:srgbClr val="512373"/>
                </a:solidFill>
                <a:latin typeface="Bierstadt" panose="020B0004020202020204" pitchFamily="34" charset="0"/>
              </a:rPr>
              <a:t> Universal Sampling (SUS)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9AC5D8BC-224D-6B73-3B5C-FB0C667F011C}"/>
              </a:ext>
            </a:extLst>
          </p:cNvPr>
          <p:cNvSpPr/>
          <p:nvPr/>
        </p:nvSpPr>
        <p:spPr>
          <a:xfrm>
            <a:off x="0" y="3425237"/>
            <a:ext cx="165253" cy="3446411"/>
          </a:xfrm>
          <a:prstGeom prst="rect">
            <a:avLst/>
          </a:prstGeom>
          <a:solidFill>
            <a:srgbClr val="512373"/>
          </a:solidFill>
          <a:ln>
            <a:solidFill>
              <a:srgbClr val="51237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u="sng" dirty="0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562FBB1E-ED97-55D2-9AD4-B0E8673578E6}"/>
              </a:ext>
            </a:extLst>
          </p:cNvPr>
          <p:cNvSpPr/>
          <p:nvPr/>
        </p:nvSpPr>
        <p:spPr>
          <a:xfrm>
            <a:off x="0" y="1"/>
            <a:ext cx="165253" cy="341158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6386" name="Picture 2" descr="Stochastic universal sampling - Hands-On Genetic Algorithms with Python  [Book]">
            <a:extLst>
              <a:ext uri="{FF2B5EF4-FFF2-40B4-BE49-F238E27FC236}">
                <a16:creationId xmlns:a16="http://schemas.microsoft.com/office/drawing/2014/main" id="{B163158B-DF7A-F982-A48E-C2074C8D58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3467" y="1373354"/>
            <a:ext cx="5474865" cy="4066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DD929DB9-6B9C-0197-316B-EB76DB0C2008}"/>
              </a:ext>
            </a:extLst>
          </p:cNvPr>
          <p:cNvSpPr txBox="1"/>
          <p:nvPr/>
        </p:nvSpPr>
        <p:spPr>
          <a:xfrm>
            <a:off x="625403" y="1102213"/>
            <a:ext cx="4746697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Obiettivo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: Evitare il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bias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della roulette, mantenendo la stessa probabilità ma una selezione più </a:t>
            </a:r>
            <a:r>
              <a:rPr lang="it-IT" sz="20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uniforme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Funzionamento:</a:t>
            </a:r>
            <a:endParaRPr lang="it-IT" sz="20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Si usa una sola ruota della fortuna, ma con </a:t>
            </a: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µ puntatori equidistanti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Un solo spin determina </a:t>
            </a: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tutti i genitori contemporaneamente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Ogni puntatore seleziona l’individuo corrispondente alla sua posizione.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Effetto: 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Mantiene la proporzionalità della selezione, ma riduce la casualità: le probabilità di scelta sono più regolari e la diversità genetica è preservata.</a:t>
            </a:r>
          </a:p>
        </p:txBody>
      </p:sp>
    </p:spTree>
    <p:extLst>
      <p:ext uri="{BB962C8B-B14F-4D97-AF65-F5344CB8AC3E}">
        <p14:creationId xmlns:p14="http://schemas.microsoft.com/office/powerpoint/2010/main" val="23171799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239835-C74B-6089-4490-3047BD88F6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7A95254B-DD2B-4174-E6BB-0B14E9AC9E63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512373"/>
                </a:solidFill>
                <a:latin typeface="Bierstadt" panose="020B0004020202020204" pitchFamily="34" charset="0"/>
              </a:rPr>
              <a:t>Roulette Wheel </a:t>
            </a:r>
            <a:r>
              <a:rPr lang="it-IT" b="1" dirty="0" err="1">
                <a:solidFill>
                  <a:srgbClr val="512373"/>
                </a:solidFill>
                <a:latin typeface="Bierstadt" panose="020B0004020202020204" pitchFamily="34" charset="0"/>
              </a:rPr>
              <a:t>Selection</a:t>
            </a:r>
            <a:r>
              <a:rPr lang="it-IT" b="1" dirty="0">
                <a:solidFill>
                  <a:srgbClr val="512373"/>
                </a:solidFill>
                <a:latin typeface="Bierstadt" panose="020B0004020202020204" pitchFamily="34" charset="0"/>
              </a:rPr>
              <a:t> vs. </a:t>
            </a:r>
            <a:r>
              <a:rPr lang="it-IT" b="1" dirty="0" err="1">
                <a:solidFill>
                  <a:srgbClr val="512373"/>
                </a:solidFill>
                <a:latin typeface="Bierstadt" panose="020B0004020202020204" pitchFamily="34" charset="0"/>
              </a:rPr>
              <a:t>Stochastic</a:t>
            </a:r>
            <a:r>
              <a:rPr lang="it-IT" b="1" dirty="0">
                <a:solidFill>
                  <a:srgbClr val="512373"/>
                </a:solidFill>
                <a:latin typeface="Bierstadt" panose="020B0004020202020204" pitchFamily="34" charset="0"/>
              </a:rPr>
              <a:t> Universal Sampling (SUS) 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FEBC57A2-B4E7-3288-9FFE-F5C4A795ABCB}"/>
              </a:ext>
            </a:extLst>
          </p:cNvPr>
          <p:cNvSpPr/>
          <p:nvPr/>
        </p:nvSpPr>
        <p:spPr>
          <a:xfrm>
            <a:off x="0" y="3425237"/>
            <a:ext cx="165253" cy="3446411"/>
          </a:xfrm>
          <a:prstGeom prst="rect">
            <a:avLst/>
          </a:prstGeom>
          <a:solidFill>
            <a:srgbClr val="512373"/>
          </a:solidFill>
          <a:ln>
            <a:solidFill>
              <a:srgbClr val="51237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u="sng" dirty="0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320D5E9B-BD07-E283-64F2-CC6FF8CE099B}"/>
              </a:ext>
            </a:extLst>
          </p:cNvPr>
          <p:cNvSpPr/>
          <p:nvPr/>
        </p:nvSpPr>
        <p:spPr>
          <a:xfrm>
            <a:off x="0" y="1"/>
            <a:ext cx="165253" cy="341158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Immagine 8" descr="Immagine che contiene testo, diagramma, cerchio, linea&#10;&#10;Il contenuto generato dall'IA potrebbe non essere corretto.">
            <a:extLst>
              <a:ext uri="{FF2B5EF4-FFF2-40B4-BE49-F238E27FC236}">
                <a16:creationId xmlns:a16="http://schemas.microsoft.com/office/drawing/2014/main" id="{7991F2D0-0F81-578B-BC8F-CE48E79140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4184" y="1295575"/>
            <a:ext cx="7457619" cy="4709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68837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768A98-4C75-F538-A07B-9AAD9C16A2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07695B4E-54C2-8791-CE73-76FAB0DFA246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512373"/>
                </a:solidFill>
                <a:latin typeface="Bierstadt" panose="020B0004020202020204" pitchFamily="34" charset="0"/>
              </a:rPr>
              <a:t>Tournament </a:t>
            </a:r>
            <a:r>
              <a:rPr lang="it-IT" b="1" dirty="0" err="1">
                <a:solidFill>
                  <a:srgbClr val="512373"/>
                </a:solidFill>
                <a:latin typeface="Bierstadt" panose="020B0004020202020204" pitchFamily="34" charset="0"/>
              </a:rPr>
              <a:t>Selection</a:t>
            </a:r>
            <a:endParaRPr lang="it-IT" b="1" dirty="0">
              <a:solidFill>
                <a:srgbClr val="512373"/>
              </a:solidFill>
              <a:latin typeface="Bierstadt" panose="020B0004020202020204" pitchFamily="34" charset="0"/>
            </a:endParaRP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B570A947-105A-918A-BB7F-C9130366DEAD}"/>
              </a:ext>
            </a:extLst>
          </p:cNvPr>
          <p:cNvSpPr/>
          <p:nvPr/>
        </p:nvSpPr>
        <p:spPr>
          <a:xfrm>
            <a:off x="0" y="3425237"/>
            <a:ext cx="165253" cy="3446411"/>
          </a:xfrm>
          <a:prstGeom prst="rect">
            <a:avLst/>
          </a:prstGeom>
          <a:solidFill>
            <a:srgbClr val="512373"/>
          </a:solidFill>
          <a:ln>
            <a:solidFill>
              <a:srgbClr val="51237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u="sng" dirty="0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732E3BDF-2286-7A36-8FEA-ADE30EC88368}"/>
              </a:ext>
            </a:extLst>
          </p:cNvPr>
          <p:cNvSpPr/>
          <p:nvPr/>
        </p:nvSpPr>
        <p:spPr>
          <a:xfrm>
            <a:off x="0" y="1"/>
            <a:ext cx="165253" cy="341158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sellaDiTesto 2">
                <a:extLst>
                  <a:ext uri="{FF2B5EF4-FFF2-40B4-BE49-F238E27FC236}">
                    <a16:creationId xmlns:a16="http://schemas.microsoft.com/office/drawing/2014/main" id="{C2103953-A8A2-3646-6903-AF8E59683FBD}"/>
                  </a:ext>
                </a:extLst>
              </p:cNvPr>
              <p:cNvSpPr txBox="1"/>
              <p:nvPr/>
            </p:nvSpPr>
            <p:spPr>
              <a:xfrm>
                <a:off x="535131" y="766148"/>
                <a:ext cx="4442114" cy="594008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it-IT" sz="2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Idea: </a:t>
                </a:r>
                <a:r>
                  <a:rPr lang="it-IT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Competizione diretta tra piccoli gruppi di individui. Il migliore del gruppo “vince” il torneo e diventa genitore.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it-IT" sz="2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Funzionamento:</a:t>
                </a:r>
                <a:endParaRPr lang="it-IT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it-IT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Si scelgono </a:t>
                </a:r>
                <a:r>
                  <a:rPr lang="it-IT" sz="2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k individui</a:t>
                </a:r>
                <a:r>
                  <a:rPr lang="it-IT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casuali (k = dimensione del torneo).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it-IT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Si valuta la fitness di ciascuno.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it-IT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Si seleziona il migliore del gruppo.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it-IT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Il processo si ripete </a:t>
                </a:r>
                <a14:m>
                  <m:oMath xmlns:m="http://schemas.openxmlformats.org/officeDocument/2006/math">
                    <m:r>
                      <a:rPr lang="it-IT" sz="2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it-IT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volte per selezionare tutti i genitori.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it-IT" sz="2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Controllo della pressione selettiva:</a:t>
                </a:r>
                <a:endParaRPr lang="it-IT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it-IT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Se </a:t>
                </a:r>
                <a14:m>
                  <m:oMath xmlns:m="http://schemas.openxmlformats.org/officeDocument/2006/math">
                    <m:r>
                      <a:rPr lang="it-IT" sz="2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𝑘</m:t>
                    </m:r>
                    <m:r>
                      <a:rPr lang="it-IT" sz="2000" i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r>
                  <a:rPr lang="it-IT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→ selezione più casuale (alta diversità).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it-IT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Se </a:t>
                </a:r>
                <a14:m>
                  <m:oMath xmlns:m="http://schemas.openxmlformats.org/officeDocument/2006/math">
                    <m:r>
                      <a:rPr lang="it-IT" sz="2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it-IT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grande → selezione più aggressiva (rapida convergenza).</a:t>
                </a:r>
              </a:p>
            </p:txBody>
          </p:sp>
        </mc:Choice>
        <mc:Fallback xmlns="">
          <p:sp>
            <p:nvSpPr>
              <p:cNvPr id="3" name="CasellaDiTesto 2">
                <a:extLst>
                  <a:ext uri="{FF2B5EF4-FFF2-40B4-BE49-F238E27FC236}">
                    <a16:creationId xmlns:a16="http://schemas.microsoft.com/office/drawing/2014/main" id="{C2103953-A8A2-3646-6903-AF8E59683F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131" y="766148"/>
                <a:ext cx="4442114" cy="5940088"/>
              </a:xfrm>
              <a:prstGeom prst="rect">
                <a:avLst/>
              </a:prstGeom>
              <a:blipFill>
                <a:blip r:embed="rId3"/>
                <a:stretch>
                  <a:fillRect l="-1236" t="-616" r="-1648" b="-924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Immagine 7" descr="Immagine che contiene schermata, testo, cerchio, diagramma&#10;&#10;Il contenuto generato dall'IA potrebbe non essere corretto.">
            <a:extLst>
              <a:ext uri="{FF2B5EF4-FFF2-40B4-BE49-F238E27FC236}">
                <a16:creationId xmlns:a16="http://schemas.microsoft.com/office/drawing/2014/main" id="{EEBFFD78-4356-3F9F-A48F-C887C5DD59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4539" y="2802347"/>
            <a:ext cx="6047093" cy="2791604"/>
          </a:xfrm>
          <a:prstGeom prst="rect">
            <a:avLst/>
          </a:prstGeom>
        </p:spPr>
      </p:pic>
      <p:pic>
        <p:nvPicPr>
          <p:cNvPr id="17412" name="Picture 4" descr="Tournament - Free sports and competition icons">
            <a:extLst>
              <a:ext uri="{FF2B5EF4-FFF2-40B4-BE49-F238E27FC236}">
                <a16:creationId xmlns:a16="http://schemas.microsoft.com/office/drawing/2014/main" id="{532805B5-1B90-E1E4-A7DF-8E7213E824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8735" y="731326"/>
            <a:ext cx="1569019" cy="1569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1674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21DA28-25C4-74A0-343D-70CF4B74DE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53A021FA-C71E-2610-A1F1-601117134BD9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512373"/>
                </a:solidFill>
                <a:latin typeface="Bierstadt" panose="020B0004020202020204" pitchFamily="34" charset="0"/>
              </a:rPr>
              <a:t>Rank-</a:t>
            </a:r>
            <a:r>
              <a:rPr lang="it-IT" b="1" dirty="0" err="1">
                <a:solidFill>
                  <a:srgbClr val="512373"/>
                </a:solidFill>
                <a:latin typeface="Bierstadt" panose="020B0004020202020204" pitchFamily="34" charset="0"/>
              </a:rPr>
              <a:t>Based</a:t>
            </a:r>
            <a:r>
              <a:rPr lang="it-IT" b="1" dirty="0">
                <a:solidFill>
                  <a:srgbClr val="512373"/>
                </a:solidFill>
                <a:latin typeface="Bierstadt" panose="020B0004020202020204" pitchFamily="34" charset="0"/>
              </a:rPr>
              <a:t> </a:t>
            </a:r>
            <a:r>
              <a:rPr lang="it-IT" b="1" dirty="0" err="1">
                <a:solidFill>
                  <a:srgbClr val="512373"/>
                </a:solidFill>
                <a:latin typeface="Bierstadt" panose="020B0004020202020204" pitchFamily="34" charset="0"/>
              </a:rPr>
              <a:t>Selection</a:t>
            </a:r>
            <a:endParaRPr lang="it-IT" b="1" dirty="0">
              <a:solidFill>
                <a:srgbClr val="512373"/>
              </a:solidFill>
              <a:latin typeface="Bierstadt" panose="020B0004020202020204" pitchFamily="34" charset="0"/>
            </a:endParaRP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10DD2A19-EEDB-94E3-5467-BCFAE9AFE44C}"/>
              </a:ext>
            </a:extLst>
          </p:cNvPr>
          <p:cNvSpPr/>
          <p:nvPr/>
        </p:nvSpPr>
        <p:spPr>
          <a:xfrm>
            <a:off x="0" y="3425237"/>
            <a:ext cx="165253" cy="3446411"/>
          </a:xfrm>
          <a:prstGeom prst="rect">
            <a:avLst/>
          </a:prstGeom>
          <a:solidFill>
            <a:srgbClr val="512373"/>
          </a:solidFill>
          <a:ln>
            <a:solidFill>
              <a:srgbClr val="51237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u="sng" dirty="0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3F750DCB-BDF0-FE84-F35A-E3E3ACDF61E1}"/>
              </a:ext>
            </a:extLst>
          </p:cNvPr>
          <p:cNvSpPr/>
          <p:nvPr/>
        </p:nvSpPr>
        <p:spPr>
          <a:xfrm>
            <a:off x="0" y="1"/>
            <a:ext cx="165253" cy="341158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Immagine 7" descr="Immagine che contiene testo, schermata, linea, diagramma&#10;&#10;Il contenuto generato dall'IA potrebbe non essere corretto.">
            <a:extLst>
              <a:ext uri="{FF2B5EF4-FFF2-40B4-BE49-F238E27FC236}">
                <a16:creationId xmlns:a16="http://schemas.microsoft.com/office/drawing/2014/main" id="{EA63E284-3F4C-066A-BCEE-9A10EB632D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7224" y="2496004"/>
            <a:ext cx="5310029" cy="295594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asellaDiTesto 13">
                <a:extLst>
                  <a:ext uri="{FF2B5EF4-FFF2-40B4-BE49-F238E27FC236}">
                    <a16:creationId xmlns:a16="http://schemas.microsoft.com/office/drawing/2014/main" id="{6F028A21-E650-604C-085B-31128898C049}"/>
                  </a:ext>
                </a:extLst>
              </p:cNvPr>
              <p:cNvSpPr txBox="1"/>
              <p:nvPr/>
            </p:nvSpPr>
            <p:spPr>
              <a:xfrm>
                <a:off x="507150" y="916440"/>
                <a:ext cx="5748177" cy="553318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it-IT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L’idea di fondo è </a:t>
                </a:r>
                <a:r>
                  <a:rPr lang="it-IT" sz="1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ridurre il rischio che pochi individui con fitness molto alta dominino la selezione</a:t>
                </a:r>
                <a:r>
                  <a:rPr lang="it-IT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, come accade nella </a:t>
                </a:r>
                <a:r>
                  <a:rPr lang="it-IT" sz="1600" i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Roulette Wheel </a:t>
                </a:r>
                <a:r>
                  <a:rPr lang="it-IT" sz="1600" i="1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Selection</a:t>
                </a:r>
                <a:r>
                  <a:rPr lang="it-IT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.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it-IT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Invece di usare direttamente il valore della </a:t>
                </a:r>
                <a:r>
                  <a:rPr lang="it-IT" sz="1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fitness</a:t>
                </a:r>
                <a:r>
                  <a:rPr lang="it-IT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,</a:t>
                </a:r>
                <a:br>
                  <a:rPr lang="it-IT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</a:br>
                <a:r>
                  <a:rPr lang="it-IT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questa strategia </a:t>
                </a:r>
                <a:r>
                  <a:rPr lang="it-IT" sz="1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ordina gli individui</a:t>
                </a:r>
                <a:r>
                  <a:rPr lang="it-IT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dal migliore al peggiore e assegna la probabilità di selezione </a:t>
                </a:r>
                <a:r>
                  <a:rPr lang="it-IT" sz="1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in base al loro rango (posizione)</a:t>
                </a:r>
                <a:r>
                  <a:rPr lang="it-IT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, non al valore assoluto della fitness.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it-IT" sz="1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Funzionamento 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it-IT" sz="1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Si ordina la popolazione</a:t>
                </a:r>
                <a:r>
                  <a:rPr lang="it-IT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in base alla fitness.</a:t>
                </a:r>
                <a:br>
                  <a:rPr lang="it-IT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</a:br>
                <a:r>
                  <a:rPr lang="it-IT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L’individuo migliore ottiene il rango più alto (es. r = µ), quello peggiore il più basso (r = 1).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it-IT" sz="1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Si assegna a ciascun individuo una probabilità di selezione</a:t>
                </a:r>
                <a:r>
                  <a:rPr lang="it-IT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basata sul rango, tramite una funzione lineare controllata da un parametro detto </a:t>
                </a:r>
                <a:r>
                  <a:rPr lang="it-IT" sz="1600" b="1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selection</a:t>
                </a:r>
                <a:r>
                  <a:rPr lang="it-IT" sz="1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pressure</a:t>
                </a:r>
                <a:r>
                  <a:rPr lang="it-IT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it-IT" sz="16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it-IT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.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sz="1600" i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ar-AE" sz="1600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ar-AE" sz="1600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</m:d>
                      <m:r>
                        <a:rPr lang="ar-AE" sz="1600" i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ar-AE" sz="1600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AE" sz="1600" i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ar-AE" sz="1600" i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ar-AE" sz="1600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num>
                        <m:den>
                          <m:r>
                            <a:rPr lang="ar-AE" sz="1600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</m:den>
                      </m:f>
                      <m:r>
                        <a:rPr lang="ar-AE" sz="1600" i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ar-AE" sz="1600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AE" sz="1600" i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ar-AE" sz="1600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  <m:d>
                            <m:dPr>
                              <m:ctrlPr>
                                <a:rPr lang="ar-AE" sz="1600" i="1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ar-AE" sz="1600" i="1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e>
                          </m:d>
                          <m:d>
                            <m:dPr>
                              <m:ctrlPr>
                                <a:rPr lang="ar-AE" sz="1600" i="1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ar-AE" sz="1600" i="1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ar-AE" sz="1600" i="0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ar-AE" sz="1600" i="0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</m:num>
                        <m:den>
                          <m:r>
                            <a:rPr lang="ar-AE" sz="1600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  <m:d>
                            <m:dPr>
                              <m:ctrlPr>
                                <a:rPr lang="ar-AE" sz="1600" i="1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ar-AE" sz="1600" i="1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  <m:r>
                                <a:rPr lang="ar-AE" sz="1600" i="0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ar-AE" sz="1600" i="0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ar-AE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it-IT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dove: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it-IT" sz="16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𝑠</m:t>
                    </m:r>
                    <m:r>
                      <a:rPr lang="it-IT" sz="1600" i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∈</m:t>
                    </m:r>
                    <m:d>
                      <m:dPr>
                        <m:begChr m:val="["/>
                        <m:endChr m:val="]"/>
                        <m:sepChr m:val=","/>
                        <m:ctrlPr>
                          <a:rPr lang="ar-AE" sz="16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ar-AE" sz="1600" i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e>
                      <m:e>
                        <m:r>
                          <a:rPr lang="ar-AE" sz="1600" i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d>
                  </m:oMath>
                </a14:m>
                <a:r>
                  <a:rPr lang="it-IT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controlla quanto “forte” è la selezione dei migliori,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it-IT" sz="16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it-IT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è la dimensione della popolazione,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it-IT" sz="16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𝑟</m:t>
                    </m:r>
                    <m:d>
                      <m:dPr>
                        <m:ctrlPr>
                          <a:rPr lang="ar-AE" sz="16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ar-AE" sz="16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d>
                  </m:oMath>
                </a14:m>
                <a:r>
                  <a:rPr lang="it-IT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è il rango dell’individuo (1 = peggiore, µ = migliore).</a:t>
                </a:r>
              </a:p>
            </p:txBody>
          </p:sp>
        </mc:Choice>
        <mc:Fallback xmlns="">
          <p:sp>
            <p:nvSpPr>
              <p:cNvPr id="14" name="CasellaDiTesto 13">
                <a:extLst>
                  <a:ext uri="{FF2B5EF4-FFF2-40B4-BE49-F238E27FC236}">
                    <a16:creationId xmlns:a16="http://schemas.microsoft.com/office/drawing/2014/main" id="{6F028A21-E650-604C-085B-31128898C0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150" y="916440"/>
                <a:ext cx="5748177" cy="5533181"/>
              </a:xfrm>
              <a:prstGeom prst="rect">
                <a:avLst/>
              </a:prstGeom>
              <a:blipFill>
                <a:blip r:embed="rId4"/>
                <a:stretch>
                  <a:fillRect l="-424" t="-330" r="-636" b="-441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asellaDiTesto 2">
            <a:extLst>
              <a:ext uri="{FF2B5EF4-FFF2-40B4-BE49-F238E27FC236}">
                <a16:creationId xmlns:a16="http://schemas.microsoft.com/office/drawing/2014/main" id="{FD77FDAA-42A7-79E8-2C98-E99F29CC2C4E}"/>
              </a:ext>
            </a:extLst>
          </p:cNvPr>
          <p:cNvSpPr txBox="1"/>
          <p:nvPr/>
        </p:nvSpPr>
        <p:spPr>
          <a:xfrm>
            <a:off x="6731578" y="5451946"/>
            <a:ext cx="5460422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Greater is the selection pressure s, more importance to better individuals is given</a:t>
            </a:r>
            <a:endParaRPr lang="it-IT" sz="11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05651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FE8C4F-53AE-FA7F-4332-75FE08D26A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E1B051C6-882D-F842-D9D9-CD866E679CB6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err="1">
                <a:solidFill>
                  <a:srgbClr val="512373"/>
                </a:solidFill>
                <a:latin typeface="Bierstadt" panose="020B0004020202020204" pitchFamily="34" charset="0"/>
              </a:rPr>
              <a:t>Reproduction</a:t>
            </a:r>
            <a:endParaRPr lang="it-IT" b="1" dirty="0">
              <a:solidFill>
                <a:srgbClr val="512373"/>
              </a:solidFill>
              <a:latin typeface="Bierstadt" panose="020B0004020202020204" pitchFamily="34" charset="0"/>
            </a:endParaRP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FD5241F6-C555-377B-7EBF-B13F19B99957}"/>
              </a:ext>
            </a:extLst>
          </p:cNvPr>
          <p:cNvSpPr/>
          <p:nvPr/>
        </p:nvSpPr>
        <p:spPr>
          <a:xfrm>
            <a:off x="0" y="3425237"/>
            <a:ext cx="165253" cy="3446411"/>
          </a:xfrm>
          <a:prstGeom prst="rect">
            <a:avLst/>
          </a:prstGeom>
          <a:solidFill>
            <a:srgbClr val="512373"/>
          </a:solidFill>
          <a:ln>
            <a:solidFill>
              <a:srgbClr val="51237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u="sng" dirty="0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BC87BA79-1A43-B86A-88E9-9082CA890FE8}"/>
              </a:ext>
            </a:extLst>
          </p:cNvPr>
          <p:cNvSpPr/>
          <p:nvPr/>
        </p:nvSpPr>
        <p:spPr>
          <a:xfrm>
            <a:off x="0" y="1"/>
            <a:ext cx="165253" cy="341158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31B2307E-2ABF-70EF-CDF0-E5F2AB41740E}"/>
              </a:ext>
            </a:extLst>
          </p:cNvPr>
          <p:cNvSpPr txBox="1"/>
          <p:nvPr/>
        </p:nvSpPr>
        <p:spPr>
          <a:xfrm>
            <a:off x="545522" y="723381"/>
            <a:ext cx="4982441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Dopo la </a:t>
            </a: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selezione dei genitori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, inizia la fase di </a:t>
            </a: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riproduzione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, il cuore del processo evolutivo.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Lo scopo è </a:t>
            </a: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creare nuovi individui (</a:t>
            </a:r>
            <a:r>
              <a:rPr lang="it-IT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offspring</a:t>
            </a: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)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combinando e modificando il materiale genetico esistente.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La riproduzione avviene tramite </a:t>
            </a: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due operatori principali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Crossover: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combina due genitori per creare figli che ereditano caratteristiche da entrambi.</a:t>
            </a:r>
            <a:b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</a:b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→ </a:t>
            </a:r>
            <a:r>
              <a:rPr lang="it-IT" sz="20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Ricombinazione del materiale genetico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Mutazione: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modifica casualmente alcuni geni per introdurre nuova variabilità.</a:t>
            </a:r>
            <a:b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</a:b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→ </a:t>
            </a:r>
            <a:r>
              <a:rPr lang="it-IT" sz="20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Introduzione di nuovi tratti genetici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AD49257D-AFCA-3959-4A00-F3B3722669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553832"/>
            <a:ext cx="5308022" cy="5742809"/>
          </a:xfrm>
          <a:prstGeom prst="rect">
            <a:avLst/>
          </a:prstGeom>
        </p:spPr>
      </p:pic>
      <p:pic>
        <p:nvPicPr>
          <p:cNvPr id="1030" name="Picture 6" descr="Gear - Free construction and tools icons">
            <a:extLst>
              <a:ext uri="{FF2B5EF4-FFF2-40B4-BE49-F238E27FC236}">
                <a16:creationId xmlns:a16="http://schemas.microsoft.com/office/drawing/2014/main" id="{11BEF93C-1EDC-9ACE-E04E-3E315A471A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289" y="4414277"/>
            <a:ext cx="1468329" cy="1468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30083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2DE42D-D804-57AE-B942-43D348C16B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DAB270E8-C5CB-0766-B66D-FE9BFC033A69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512373"/>
                </a:solidFill>
                <a:latin typeface="Bierstadt" panose="020B0004020202020204" pitchFamily="34" charset="0"/>
              </a:rPr>
              <a:t>Crossover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5C552E7A-6D67-DF08-2A1A-0A20286E4894}"/>
              </a:ext>
            </a:extLst>
          </p:cNvPr>
          <p:cNvSpPr/>
          <p:nvPr/>
        </p:nvSpPr>
        <p:spPr>
          <a:xfrm>
            <a:off x="0" y="3425237"/>
            <a:ext cx="165253" cy="3446411"/>
          </a:xfrm>
          <a:prstGeom prst="rect">
            <a:avLst/>
          </a:prstGeom>
          <a:solidFill>
            <a:srgbClr val="512373"/>
          </a:solidFill>
          <a:ln>
            <a:solidFill>
              <a:srgbClr val="51237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u="sng" dirty="0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AA3422F2-A030-5A28-12F7-9BF5DAE0C98B}"/>
              </a:ext>
            </a:extLst>
          </p:cNvPr>
          <p:cNvSpPr/>
          <p:nvPr/>
        </p:nvSpPr>
        <p:spPr>
          <a:xfrm>
            <a:off x="0" y="1"/>
            <a:ext cx="165253" cy="341158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asellaDiTesto 9">
                <a:extLst>
                  <a:ext uri="{FF2B5EF4-FFF2-40B4-BE49-F238E27FC236}">
                    <a16:creationId xmlns:a16="http://schemas.microsoft.com/office/drawing/2014/main" id="{34B99BB5-B3D9-CB15-ACC5-55354AAECD0C}"/>
                  </a:ext>
                </a:extLst>
              </p:cNvPr>
              <p:cNvSpPr txBox="1"/>
              <p:nvPr/>
            </p:nvSpPr>
            <p:spPr>
              <a:xfrm>
                <a:off x="576697" y="919237"/>
                <a:ext cx="5740976" cy="563231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it-IT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Una volta </a:t>
                </a:r>
                <a:r>
                  <a:rPr lang="it-IT" sz="2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selezionata una coppia di genitori</a:t>
                </a:r>
                <a:r>
                  <a:rPr lang="it-IT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, si applica l’</a:t>
                </a:r>
                <a:r>
                  <a:rPr lang="it-IT" sz="2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operatore di crossover</a:t>
                </a:r>
                <a:r>
                  <a:rPr lang="it-IT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.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it-IT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L’obiettivo è </a:t>
                </a:r>
                <a:r>
                  <a:rPr lang="it-IT" sz="2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ricombinare il materiale genetico</a:t>
                </a:r>
                <a:r>
                  <a:rPr lang="it-IT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per generare due </a:t>
                </a:r>
                <a:r>
                  <a:rPr lang="it-IT" sz="2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nuovi individui (</a:t>
                </a:r>
                <a:r>
                  <a:rPr lang="it-IT" sz="2000" b="1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offspring</a:t>
                </a:r>
                <a:r>
                  <a:rPr lang="it-IT" sz="2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)</a:t>
                </a:r>
                <a:r>
                  <a:rPr lang="it-IT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.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it-IT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Il crossover </a:t>
                </a:r>
                <a:r>
                  <a:rPr lang="it-IT" sz="2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simula la riproduzione</a:t>
                </a:r>
                <a:r>
                  <a:rPr lang="it-IT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: i figli ereditano caratteristiche da entrambi i genitori.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it-IT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Il processo: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it-IT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Si sceglie </a:t>
                </a:r>
                <a:r>
                  <a:rPr lang="it-IT" sz="2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casualmente un punto (o più punti)</a:t>
                </a:r>
                <a:r>
                  <a:rPr lang="it-IT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di taglio nei cromosomi.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it-IT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Si </a:t>
                </a:r>
                <a:r>
                  <a:rPr lang="it-IT" sz="2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scambiano</a:t>
                </a:r>
                <a:r>
                  <a:rPr lang="it-IT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le porzioni dei due genitori oltre quel punto.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it-IT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Si ottengono </a:t>
                </a:r>
                <a:r>
                  <a:rPr lang="it-IT" sz="2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due figli</a:t>
                </a:r>
                <a:r>
                  <a:rPr lang="it-IT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con tratti misti dei genitori.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it-IT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Il </a:t>
                </a:r>
                <a:r>
                  <a:rPr lang="it-IT" sz="2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crossover rate</a:t>
                </a:r>
                <a:r>
                  <a:rPr lang="it-IT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sz="2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2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ar-AE" sz="2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lang="ar-AE" sz="20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∈</m:t>
                    </m:r>
                    <m:r>
                      <a:rPr lang="it-IT" sz="20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[</m:t>
                    </m:r>
                    <m:r>
                      <a:rPr lang="it-IT" sz="20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lang="it-IT" sz="20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;</m:t>
                    </m:r>
                    <m:r>
                      <a:rPr lang="it-IT" sz="20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it-IT" sz="20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]</m:t>
                    </m:r>
                    <m:r>
                      <a:rPr lang="it-IT" sz="2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it-IT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indica la </a:t>
                </a:r>
                <a:r>
                  <a:rPr lang="it-IT" sz="2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proporzione di coppie di genitori</a:t>
                </a:r>
                <a:r>
                  <a:rPr lang="it-IT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su cui il crossover viene effettivamente applicato. 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it-IT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Se </a:t>
                </a:r>
                <a:r>
                  <a:rPr lang="it-IT" sz="2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il crossover non avviene</a:t>
                </a:r>
                <a:r>
                  <a:rPr lang="it-IT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i figli sono </a:t>
                </a:r>
                <a:r>
                  <a:rPr lang="it-IT" sz="2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copie esatte dei genitori</a:t>
                </a:r>
                <a:r>
                  <a:rPr lang="it-IT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→ </a:t>
                </a:r>
                <a:r>
                  <a:rPr lang="it-IT" sz="2000" i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clonazione</a:t>
                </a:r>
                <a:r>
                  <a:rPr lang="it-IT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10" name="CasellaDiTesto 9">
                <a:extLst>
                  <a:ext uri="{FF2B5EF4-FFF2-40B4-BE49-F238E27FC236}">
                    <a16:creationId xmlns:a16="http://schemas.microsoft.com/office/drawing/2014/main" id="{34B99BB5-B3D9-CB15-ACC5-55354AAECD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697" y="919237"/>
                <a:ext cx="5740976" cy="5632311"/>
              </a:xfrm>
              <a:prstGeom prst="rect">
                <a:avLst/>
              </a:prstGeom>
              <a:blipFill>
                <a:blip r:embed="rId3"/>
                <a:stretch>
                  <a:fillRect l="-956" t="-649" r="-319" b="-974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098" name="Picture 2" descr="Chromosomal Crossover - an overview | ScienceDirect Topics">
            <a:extLst>
              <a:ext uri="{FF2B5EF4-FFF2-40B4-BE49-F238E27FC236}">
                <a16:creationId xmlns:a16="http://schemas.microsoft.com/office/drawing/2014/main" id="{08CB8745-5E64-A959-B4B3-7B4F0343B4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835485" y="1932711"/>
            <a:ext cx="4815321" cy="3449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78928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9AA34F-309D-F66A-D2A7-35D294970A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11F6DF55-7FEE-1010-18B2-64A4B28806A0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512373"/>
                </a:solidFill>
                <a:latin typeface="Bierstadt" panose="020B0004020202020204" pitchFamily="34" charset="0"/>
              </a:rPr>
              <a:t>One-Point Crossover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0CC16F50-9D27-E668-D686-315B03A14610}"/>
              </a:ext>
            </a:extLst>
          </p:cNvPr>
          <p:cNvSpPr/>
          <p:nvPr/>
        </p:nvSpPr>
        <p:spPr>
          <a:xfrm>
            <a:off x="0" y="3425237"/>
            <a:ext cx="165253" cy="3446411"/>
          </a:xfrm>
          <a:prstGeom prst="rect">
            <a:avLst/>
          </a:prstGeom>
          <a:solidFill>
            <a:srgbClr val="512373"/>
          </a:solidFill>
          <a:ln>
            <a:solidFill>
              <a:srgbClr val="51237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u="sng" dirty="0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B7F464F1-7140-5E9F-CB0A-915162CA7F01}"/>
              </a:ext>
            </a:extLst>
          </p:cNvPr>
          <p:cNvSpPr/>
          <p:nvPr/>
        </p:nvSpPr>
        <p:spPr>
          <a:xfrm>
            <a:off x="0" y="1"/>
            <a:ext cx="165253" cy="341158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FB172B21-5705-2EB8-FA32-17DC73804FF8}"/>
              </a:ext>
            </a:extLst>
          </p:cNvPr>
          <p:cNvSpPr txBox="1"/>
          <p:nvPr/>
        </p:nvSpPr>
        <p:spPr>
          <a:xfrm>
            <a:off x="555915" y="624322"/>
            <a:ext cx="930505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Si sceglie </a:t>
            </a: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un punto di taglio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casuale sul cromosoma.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Le due parti dei genitori vengono scambiate oltre quel punto.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È il tipo di crossover più semplice e comune per </a:t>
            </a: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codifiche binarie o numeriche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.</a:t>
            </a:r>
          </a:p>
        </p:txBody>
      </p:sp>
      <p:sp>
        <p:nvSpPr>
          <p:cNvPr id="11" name="Rettangolo con angoli arrotondati 10">
            <a:extLst>
              <a:ext uri="{FF2B5EF4-FFF2-40B4-BE49-F238E27FC236}">
                <a16:creationId xmlns:a16="http://schemas.microsoft.com/office/drawing/2014/main" id="{9696B589-54F4-8C80-0504-3E368005B321}"/>
              </a:ext>
            </a:extLst>
          </p:cNvPr>
          <p:cNvSpPr/>
          <p:nvPr/>
        </p:nvSpPr>
        <p:spPr>
          <a:xfrm>
            <a:off x="3267452" y="1758306"/>
            <a:ext cx="4888025" cy="384463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89A1353A-71D3-173E-7CBD-2327303C2F5F}"/>
              </a:ext>
            </a:extLst>
          </p:cNvPr>
          <p:cNvSpPr/>
          <p:nvPr/>
        </p:nvSpPr>
        <p:spPr>
          <a:xfrm>
            <a:off x="3267452" y="2295169"/>
            <a:ext cx="4888025" cy="384463"/>
          </a:xfrm>
          <a:prstGeom prst="roundRect">
            <a:avLst/>
          </a:prstGeom>
          <a:solidFill>
            <a:srgbClr val="51237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4" name="Immagine 23">
            <a:extLst>
              <a:ext uri="{FF2B5EF4-FFF2-40B4-BE49-F238E27FC236}">
                <a16:creationId xmlns:a16="http://schemas.microsoft.com/office/drawing/2014/main" id="{A8BF6017-E05E-9A58-80C8-3DDA853861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7452" y="3564370"/>
            <a:ext cx="4883319" cy="384081"/>
          </a:xfrm>
          <a:prstGeom prst="rect">
            <a:avLst/>
          </a:prstGeom>
        </p:spPr>
      </p:pic>
      <p:pic>
        <p:nvPicPr>
          <p:cNvPr id="25" name="Immagine 24">
            <a:extLst>
              <a:ext uri="{FF2B5EF4-FFF2-40B4-BE49-F238E27FC236}">
                <a16:creationId xmlns:a16="http://schemas.microsoft.com/office/drawing/2014/main" id="{4B3212F9-47C9-76D7-D059-6FD64604CE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67452" y="3027507"/>
            <a:ext cx="4883319" cy="384081"/>
          </a:xfrm>
          <a:prstGeom prst="rect">
            <a:avLst/>
          </a:prstGeom>
        </p:spPr>
      </p:pic>
      <p:sp>
        <p:nvSpPr>
          <p:cNvPr id="26" name="CasellaDiTesto 25">
            <a:extLst>
              <a:ext uri="{FF2B5EF4-FFF2-40B4-BE49-F238E27FC236}">
                <a16:creationId xmlns:a16="http://schemas.microsoft.com/office/drawing/2014/main" id="{011F841E-B352-5792-EAC3-086064E60460}"/>
              </a:ext>
            </a:extLst>
          </p:cNvPr>
          <p:cNvSpPr txBox="1"/>
          <p:nvPr/>
        </p:nvSpPr>
        <p:spPr>
          <a:xfrm>
            <a:off x="1501038" y="1771929"/>
            <a:ext cx="156447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Parent 1</a:t>
            </a:r>
          </a:p>
        </p:txBody>
      </p:sp>
      <p:graphicFrame>
        <p:nvGraphicFramePr>
          <p:cNvPr id="32" name="Tabella 31">
            <a:extLst>
              <a:ext uri="{FF2B5EF4-FFF2-40B4-BE49-F238E27FC236}">
                <a16:creationId xmlns:a16="http://schemas.microsoft.com/office/drawing/2014/main" id="{A544DB22-6980-1EEA-50B7-11F64D5A3A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6418777"/>
              </p:ext>
            </p:extLst>
          </p:nvPr>
        </p:nvGraphicFramePr>
        <p:xfrm>
          <a:off x="2647568" y="4269299"/>
          <a:ext cx="7040288" cy="36933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40018">
                  <a:extLst>
                    <a:ext uri="{9D8B030D-6E8A-4147-A177-3AD203B41FA5}">
                      <a16:colId xmlns:a16="http://schemas.microsoft.com/office/drawing/2014/main" val="2998922191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671690401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690267907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2289035053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3766702230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1880937077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2783328122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1641104479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1774485665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3752906495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1039728611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3543597039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569596632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2938663624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2410320779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1182966059"/>
                    </a:ext>
                  </a:extLst>
                </a:gridCol>
              </a:tblGrid>
              <a:tr h="369332"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0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0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0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0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0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0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0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0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0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0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0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0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0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0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0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0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665024"/>
                  </a:ext>
                </a:extLst>
              </a:tr>
            </a:tbl>
          </a:graphicData>
        </a:graphic>
      </p:graphicFrame>
      <p:graphicFrame>
        <p:nvGraphicFramePr>
          <p:cNvPr id="33" name="Tabella 32">
            <a:extLst>
              <a:ext uri="{FF2B5EF4-FFF2-40B4-BE49-F238E27FC236}">
                <a16:creationId xmlns:a16="http://schemas.microsoft.com/office/drawing/2014/main" id="{925A2FAC-AFD0-9BF8-D8D8-E0DC56129C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6264068"/>
              </p:ext>
            </p:extLst>
          </p:nvPr>
        </p:nvGraphicFramePr>
        <p:xfrm>
          <a:off x="2647568" y="4864417"/>
          <a:ext cx="7040288" cy="36933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40018">
                  <a:extLst>
                    <a:ext uri="{9D8B030D-6E8A-4147-A177-3AD203B41FA5}">
                      <a16:colId xmlns:a16="http://schemas.microsoft.com/office/drawing/2014/main" val="2998922191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671690401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690267907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2289035053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3766702230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1880937077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2783328122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1641104479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1774485665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3752906495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1039728611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3543597039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569596632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2938663624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2410320779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1182966059"/>
                    </a:ext>
                  </a:extLst>
                </a:gridCol>
              </a:tblGrid>
              <a:tr h="369332"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>
                    <a:solidFill>
                      <a:srgbClr val="7030A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>
                    <a:solidFill>
                      <a:srgbClr val="7030A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>
                    <a:solidFill>
                      <a:srgbClr val="7030A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>
                    <a:solidFill>
                      <a:srgbClr val="7030A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>
                    <a:solidFill>
                      <a:srgbClr val="7030A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>
                    <a:solidFill>
                      <a:srgbClr val="7030A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>
                    <a:solidFill>
                      <a:srgbClr val="7030A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>
                    <a:solidFill>
                      <a:srgbClr val="7030A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>
                    <a:solidFill>
                      <a:srgbClr val="7030A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>
                    <a:solidFill>
                      <a:srgbClr val="7030A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>
                    <a:solidFill>
                      <a:srgbClr val="7030A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>
                    <a:solidFill>
                      <a:srgbClr val="7030A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>
                    <a:solidFill>
                      <a:srgbClr val="7030A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>
                    <a:solidFill>
                      <a:srgbClr val="7030A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>
                    <a:solidFill>
                      <a:srgbClr val="7030A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>
                    <a:solidFill>
                      <a:srgbClr val="7030A0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665024"/>
                  </a:ext>
                </a:extLst>
              </a:tr>
            </a:tbl>
          </a:graphicData>
        </a:graphic>
      </p:graphicFrame>
      <p:graphicFrame>
        <p:nvGraphicFramePr>
          <p:cNvPr id="35" name="Tabella 34">
            <a:extLst>
              <a:ext uri="{FF2B5EF4-FFF2-40B4-BE49-F238E27FC236}">
                <a16:creationId xmlns:a16="http://schemas.microsoft.com/office/drawing/2014/main" id="{A4A5E7CF-4FC3-B887-D5F0-72EBD258E6C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7449032"/>
              </p:ext>
            </p:extLst>
          </p:nvPr>
        </p:nvGraphicFramePr>
        <p:xfrm>
          <a:off x="2647568" y="5544071"/>
          <a:ext cx="7040288" cy="36933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40018">
                  <a:extLst>
                    <a:ext uri="{9D8B030D-6E8A-4147-A177-3AD203B41FA5}">
                      <a16:colId xmlns:a16="http://schemas.microsoft.com/office/drawing/2014/main" val="2998922191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671690401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690267907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2289035053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3766702230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1880937077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2783328122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1641104479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1774485665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3752906495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1039728611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3543597039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569596632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2938663624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2410320779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1182966059"/>
                    </a:ext>
                  </a:extLst>
                </a:gridCol>
              </a:tblGrid>
              <a:tr h="369332"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0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0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0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0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0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0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0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>
                    <a:solidFill>
                      <a:srgbClr val="7030A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>
                    <a:solidFill>
                      <a:srgbClr val="7030A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>
                    <a:solidFill>
                      <a:srgbClr val="7030A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>
                    <a:solidFill>
                      <a:srgbClr val="7030A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>
                    <a:solidFill>
                      <a:srgbClr val="7030A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>
                    <a:solidFill>
                      <a:srgbClr val="7030A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>
                    <a:solidFill>
                      <a:srgbClr val="7030A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>
                    <a:solidFill>
                      <a:srgbClr val="7030A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>
                    <a:solidFill>
                      <a:srgbClr val="7030A0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665024"/>
                  </a:ext>
                </a:extLst>
              </a:tr>
            </a:tbl>
          </a:graphicData>
        </a:graphic>
      </p:graphicFrame>
      <p:graphicFrame>
        <p:nvGraphicFramePr>
          <p:cNvPr id="36" name="Tabella 35">
            <a:extLst>
              <a:ext uri="{FF2B5EF4-FFF2-40B4-BE49-F238E27FC236}">
                <a16:creationId xmlns:a16="http://schemas.microsoft.com/office/drawing/2014/main" id="{41C7331B-5BD6-21A5-6EFB-3AD09CC492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8033086"/>
              </p:ext>
            </p:extLst>
          </p:nvPr>
        </p:nvGraphicFramePr>
        <p:xfrm>
          <a:off x="2647568" y="6139189"/>
          <a:ext cx="7040288" cy="36933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40018">
                  <a:extLst>
                    <a:ext uri="{9D8B030D-6E8A-4147-A177-3AD203B41FA5}">
                      <a16:colId xmlns:a16="http://schemas.microsoft.com/office/drawing/2014/main" val="2998922191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671690401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690267907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2289035053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3766702230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1880937077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2783328122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1641104479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1774485665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3752906495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1039728611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3543597039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569596632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2938663624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2410320779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1182966059"/>
                    </a:ext>
                  </a:extLst>
                </a:gridCol>
              </a:tblGrid>
              <a:tr h="369332"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>
                    <a:solidFill>
                      <a:srgbClr val="7030A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>
                    <a:solidFill>
                      <a:srgbClr val="7030A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>
                    <a:solidFill>
                      <a:srgbClr val="7030A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>
                    <a:solidFill>
                      <a:srgbClr val="7030A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>
                    <a:solidFill>
                      <a:srgbClr val="7030A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>
                    <a:solidFill>
                      <a:srgbClr val="7030A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>
                    <a:solidFill>
                      <a:srgbClr val="7030A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0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0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0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0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0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0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0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0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0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665024"/>
                  </a:ext>
                </a:extLst>
              </a:tr>
            </a:tbl>
          </a:graphicData>
        </a:graphic>
      </p:graphicFrame>
      <p:cxnSp>
        <p:nvCxnSpPr>
          <p:cNvPr id="28" name="Connettore diritto 27">
            <a:extLst>
              <a:ext uri="{FF2B5EF4-FFF2-40B4-BE49-F238E27FC236}">
                <a16:creationId xmlns:a16="http://schemas.microsoft.com/office/drawing/2014/main" id="{BC57DA44-E60D-611C-7FE8-8AF7A86C950E}"/>
              </a:ext>
            </a:extLst>
          </p:cNvPr>
          <p:cNvCxnSpPr>
            <a:cxnSpLocks/>
          </p:cNvCxnSpPr>
          <p:nvPr/>
        </p:nvCxnSpPr>
        <p:spPr>
          <a:xfrm>
            <a:off x="6167712" y="1605524"/>
            <a:ext cx="0" cy="1220803"/>
          </a:xfrm>
          <a:prstGeom prst="line">
            <a:avLst/>
          </a:prstGeom>
          <a:ln w="38100">
            <a:solidFill>
              <a:srgbClr val="C0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CasellaDiTesto 41">
            <a:extLst>
              <a:ext uri="{FF2B5EF4-FFF2-40B4-BE49-F238E27FC236}">
                <a16:creationId xmlns:a16="http://schemas.microsoft.com/office/drawing/2014/main" id="{29B6034B-7A15-D23A-078B-A2C00FD0485E}"/>
              </a:ext>
            </a:extLst>
          </p:cNvPr>
          <p:cNvSpPr txBox="1"/>
          <p:nvPr/>
        </p:nvSpPr>
        <p:spPr>
          <a:xfrm>
            <a:off x="1501039" y="2265409"/>
            <a:ext cx="11798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Parent 2</a:t>
            </a:r>
          </a:p>
        </p:txBody>
      </p:sp>
      <p:sp>
        <p:nvSpPr>
          <p:cNvPr id="43" name="CasellaDiTesto 42">
            <a:extLst>
              <a:ext uri="{FF2B5EF4-FFF2-40B4-BE49-F238E27FC236}">
                <a16:creationId xmlns:a16="http://schemas.microsoft.com/office/drawing/2014/main" id="{E3B6CB1C-7C42-B9B9-8F33-7A06A4259D51}"/>
              </a:ext>
            </a:extLst>
          </p:cNvPr>
          <p:cNvSpPr txBox="1"/>
          <p:nvPr/>
        </p:nvSpPr>
        <p:spPr>
          <a:xfrm>
            <a:off x="1501038" y="3020614"/>
            <a:ext cx="145472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Offspring</a:t>
            </a: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 1</a:t>
            </a:r>
          </a:p>
        </p:txBody>
      </p:sp>
      <p:sp>
        <p:nvSpPr>
          <p:cNvPr id="45" name="CasellaDiTesto 44">
            <a:extLst>
              <a:ext uri="{FF2B5EF4-FFF2-40B4-BE49-F238E27FC236}">
                <a16:creationId xmlns:a16="http://schemas.microsoft.com/office/drawing/2014/main" id="{DB0921EC-F787-300D-0E27-8EB1AF281B58}"/>
              </a:ext>
            </a:extLst>
          </p:cNvPr>
          <p:cNvSpPr txBox="1"/>
          <p:nvPr/>
        </p:nvSpPr>
        <p:spPr>
          <a:xfrm>
            <a:off x="1501038" y="3536654"/>
            <a:ext cx="145472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Offspring</a:t>
            </a: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 2</a:t>
            </a:r>
          </a:p>
        </p:txBody>
      </p:sp>
      <p:cxnSp>
        <p:nvCxnSpPr>
          <p:cNvPr id="48" name="Connettore diritto 47">
            <a:extLst>
              <a:ext uri="{FF2B5EF4-FFF2-40B4-BE49-F238E27FC236}">
                <a16:creationId xmlns:a16="http://schemas.microsoft.com/office/drawing/2014/main" id="{C3518A9E-E5C7-21BC-A0F8-C1EB4AA8A15B}"/>
              </a:ext>
            </a:extLst>
          </p:cNvPr>
          <p:cNvCxnSpPr>
            <a:cxnSpLocks/>
          </p:cNvCxnSpPr>
          <p:nvPr/>
        </p:nvCxnSpPr>
        <p:spPr>
          <a:xfrm>
            <a:off x="5727830" y="4090575"/>
            <a:ext cx="0" cy="1220803"/>
          </a:xfrm>
          <a:prstGeom prst="line">
            <a:avLst/>
          </a:prstGeom>
          <a:ln w="38100">
            <a:solidFill>
              <a:srgbClr val="C0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Connettore diritto 48">
            <a:extLst>
              <a:ext uri="{FF2B5EF4-FFF2-40B4-BE49-F238E27FC236}">
                <a16:creationId xmlns:a16="http://schemas.microsoft.com/office/drawing/2014/main" id="{7250185F-FC45-FF63-61B3-68AA3AA6BF38}"/>
              </a:ext>
            </a:extLst>
          </p:cNvPr>
          <p:cNvCxnSpPr>
            <a:cxnSpLocks/>
          </p:cNvCxnSpPr>
          <p:nvPr/>
        </p:nvCxnSpPr>
        <p:spPr>
          <a:xfrm>
            <a:off x="5727830" y="5418123"/>
            <a:ext cx="0" cy="1220803"/>
          </a:xfrm>
          <a:prstGeom prst="line">
            <a:avLst/>
          </a:prstGeom>
          <a:ln w="38100">
            <a:solidFill>
              <a:srgbClr val="C0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CasellaDiTesto 49">
            <a:extLst>
              <a:ext uri="{FF2B5EF4-FFF2-40B4-BE49-F238E27FC236}">
                <a16:creationId xmlns:a16="http://schemas.microsoft.com/office/drawing/2014/main" id="{F064F75E-E5E6-B89A-0484-95C9B919DC84}"/>
              </a:ext>
            </a:extLst>
          </p:cNvPr>
          <p:cNvSpPr txBox="1"/>
          <p:nvPr/>
        </p:nvSpPr>
        <p:spPr>
          <a:xfrm>
            <a:off x="858860" y="5623149"/>
            <a:ext cx="145472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Offspring</a:t>
            </a: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 1</a:t>
            </a:r>
          </a:p>
        </p:txBody>
      </p:sp>
      <p:sp>
        <p:nvSpPr>
          <p:cNvPr id="51" name="CasellaDiTesto 50">
            <a:extLst>
              <a:ext uri="{FF2B5EF4-FFF2-40B4-BE49-F238E27FC236}">
                <a16:creationId xmlns:a16="http://schemas.microsoft.com/office/drawing/2014/main" id="{545FC969-B7EA-53C0-239B-6AAE3F47D757}"/>
              </a:ext>
            </a:extLst>
          </p:cNvPr>
          <p:cNvSpPr txBox="1"/>
          <p:nvPr/>
        </p:nvSpPr>
        <p:spPr>
          <a:xfrm>
            <a:off x="858860" y="6139189"/>
            <a:ext cx="145472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Offspring</a:t>
            </a: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 2</a:t>
            </a:r>
          </a:p>
        </p:txBody>
      </p:sp>
      <p:sp>
        <p:nvSpPr>
          <p:cNvPr id="52" name="CasellaDiTesto 51">
            <a:extLst>
              <a:ext uri="{FF2B5EF4-FFF2-40B4-BE49-F238E27FC236}">
                <a16:creationId xmlns:a16="http://schemas.microsoft.com/office/drawing/2014/main" id="{D608DAD0-234B-B50D-0C37-211343CBC2F0}"/>
              </a:ext>
            </a:extLst>
          </p:cNvPr>
          <p:cNvSpPr txBox="1"/>
          <p:nvPr/>
        </p:nvSpPr>
        <p:spPr>
          <a:xfrm>
            <a:off x="822707" y="4374464"/>
            <a:ext cx="11742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Parent 1</a:t>
            </a:r>
          </a:p>
        </p:txBody>
      </p:sp>
      <p:sp>
        <p:nvSpPr>
          <p:cNvPr id="53" name="CasellaDiTesto 52">
            <a:extLst>
              <a:ext uri="{FF2B5EF4-FFF2-40B4-BE49-F238E27FC236}">
                <a16:creationId xmlns:a16="http://schemas.microsoft.com/office/drawing/2014/main" id="{DD64B64A-5903-0047-00DC-3183E503876D}"/>
              </a:ext>
            </a:extLst>
          </p:cNvPr>
          <p:cNvSpPr txBox="1"/>
          <p:nvPr/>
        </p:nvSpPr>
        <p:spPr>
          <a:xfrm>
            <a:off x="822707" y="4867944"/>
            <a:ext cx="11798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Parent 2</a:t>
            </a:r>
          </a:p>
        </p:txBody>
      </p:sp>
    </p:spTree>
    <p:extLst>
      <p:ext uri="{BB962C8B-B14F-4D97-AF65-F5344CB8AC3E}">
        <p14:creationId xmlns:p14="http://schemas.microsoft.com/office/powerpoint/2010/main" val="41037551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CBBC13-41A9-74A7-FA59-B7336C0873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2BBF1181-77A1-BD6D-2901-FA43B309E31B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512373"/>
                </a:solidFill>
                <a:latin typeface="Bierstadt" panose="020B0004020202020204" pitchFamily="34" charset="0"/>
              </a:rPr>
              <a:t>Two-Point Crossover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347C9E46-E0EA-5AE7-6E61-20E0E4024C0A}"/>
              </a:ext>
            </a:extLst>
          </p:cNvPr>
          <p:cNvSpPr/>
          <p:nvPr/>
        </p:nvSpPr>
        <p:spPr>
          <a:xfrm>
            <a:off x="0" y="3425237"/>
            <a:ext cx="165253" cy="3446411"/>
          </a:xfrm>
          <a:prstGeom prst="rect">
            <a:avLst/>
          </a:prstGeom>
          <a:solidFill>
            <a:srgbClr val="512373"/>
          </a:solidFill>
          <a:ln>
            <a:solidFill>
              <a:srgbClr val="51237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u="sng" dirty="0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43D50685-FB9F-C62C-9DE0-CE609717FE83}"/>
              </a:ext>
            </a:extLst>
          </p:cNvPr>
          <p:cNvSpPr/>
          <p:nvPr/>
        </p:nvSpPr>
        <p:spPr>
          <a:xfrm>
            <a:off x="0" y="1"/>
            <a:ext cx="165253" cy="341158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4DF0F2D9-DFA9-9820-E71F-5735155C0E23}"/>
              </a:ext>
            </a:extLst>
          </p:cNvPr>
          <p:cNvSpPr txBox="1"/>
          <p:nvPr/>
        </p:nvSpPr>
        <p:spPr>
          <a:xfrm>
            <a:off x="555915" y="624322"/>
            <a:ext cx="93050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Si scelgono </a:t>
            </a: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due punti di taglio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casuali.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Le sezioni centrali vengono scambiate tra i due genitori.</a:t>
            </a:r>
          </a:p>
        </p:txBody>
      </p:sp>
      <p:sp>
        <p:nvSpPr>
          <p:cNvPr id="20" name="Rettangolo con angoli arrotondati 19">
            <a:extLst>
              <a:ext uri="{FF2B5EF4-FFF2-40B4-BE49-F238E27FC236}">
                <a16:creationId xmlns:a16="http://schemas.microsoft.com/office/drawing/2014/main" id="{B9751B7B-73B6-81C8-C962-094B4692D397}"/>
              </a:ext>
            </a:extLst>
          </p:cNvPr>
          <p:cNvSpPr/>
          <p:nvPr/>
        </p:nvSpPr>
        <p:spPr>
          <a:xfrm>
            <a:off x="3579179" y="1562278"/>
            <a:ext cx="4888025" cy="384463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1" name="Rettangolo con angoli arrotondati 20">
            <a:extLst>
              <a:ext uri="{FF2B5EF4-FFF2-40B4-BE49-F238E27FC236}">
                <a16:creationId xmlns:a16="http://schemas.microsoft.com/office/drawing/2014/main" id="{71AE0AE0-048F-2A71-D6EF-AA0E1982ABAD}"/>
              </a:ext>
            </a:extLst>
          </p:cNvPr>
          <p:cNvSpPr/>
          <p:nvPr/>
        </p:nvSpPr>
        <p:spPr>
          <a:xfrm>
            <a:off x="3579179" y="2099141"/>
            <a:ext cx="4888025" cy="384463"/>
          </a:xfrm>
          <a:prstGeom prst="roundRect">
            <a:avLst/>
          </a:prstGeom>
          <a:solidFill>
            <a:srgbClr val="51237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4" name="CasellaDiTesto 23">
            <a:extLst>
              <a:ext uri="{FF2B5EF4-FFF2-40B4-BE49-F238E27FC236}">
                <a16:creationId xmlns:a16="http://schemas.microsoft.com/office/drawing/2014/main" id="{3E16DA4C-27B9-E8D6-6F03-7E652AD378A8}"/>
              </a:ext>
            </a:extLst>
          </p:cNvPr>
          <p:cNvSpPr txBox="1"/>
          <p:nvPr/>
        </p:nvSpPr>
        <p:spPr>
          <a:xfrm>
            <a:off x="1812765" y="1575901"/>
            <a:ext cx="156447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Parent 1</a:t>
            </a:r>
          </a:p>
        </p:txBody>
      </p:sp>
      <p:graphicFrame>
        <p:nvGraphicFramePr>
          <p:cNvPr id="27" name="Tabella 26">
            <a:extLst>
              <a:ext uri="{FF2B5EF4-FFF2-40B4-BE49-F238E27FC236}">
                <a16:creationId xmlns:a16="http://schemas.microsoft.com/office/drawing/2014/main" id="{02457305-CC1D-061C-06C2-CC0665A6A2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3274871"/>
              </p:ext>
            </p:extLst>
          </p:nvPr>
        </p:nvGraphicFramePr>
        <p:xfrm>
          <a:off x="2453035" y="5348043"/>
          <a:ext cx="7040288" cy="36933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40018">
                  <a:extLst>
                    <a:ext uri="{9D8B030D-6E8A-4147-A177-3AD203B41FA5}">
                      <a16:colId xmlns:a16="http://schemas.microsoft.com/office/drawing/2014/main" val="2998922191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671690401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690267907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2289035053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3766702230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1880937077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2783328122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1641104479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1774485665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3752906495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1039728611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3543597039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569596632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2938663624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2410320779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1182966059"/>
                    </a:ext>
                  </a:extLst>
                </a:gridCol>
              </a:tblGrid>
              <a:tr h="369332"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>
                    <a:solidFill>
                      <a:srgbClr val="7030A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>
                    <a:solidFill>
                      <a:srgbClr val="7030A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>
                    <a:solidFill>
                      <a:srgbClr val="7030A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>
                    <a:solidFill>
                      <a:srgbClr val="7030A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0</a:t>
                      </a:r>
                    </a:p>
                  </a:txBody>
                  <a:tcPr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0</a:t>
                      </a:r>
                    </a:p>
                  </a:txBody>
                  <a:tcPr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0</a:t>
                      </a:r>
                    </a:p>
                  </a:txBody>
                  <a:tcPr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0</a:t>
                      </a:r>
                    </a:p>
                  </a:txBody>
                  <a:tcPr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0</a:t>
                      </a:r>
                    </a:p>
                  </a:txBody>
                  <a:tcPr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0</a:t>
                      </a:r>
                    </a:p>
                  </a:txBody>
                  <a:tcPr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0</a:t>
                      </a:r>
                    </a:p>
                  </a:txBody>
                  <a:tcPr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0</a:t>
                      </a:r>
                    </a:p>
                  </a:txBody>
                  <a:tcPr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>
                    <a:solidFill>
                      <a:srgbClr val="7030A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>
                    <a:solidFill>
                      <a:srgbClr val="7030A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>
                    <a:solidFill>
                      <a:srgbClr val="7030A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>
                    <a:solidFill>
                      <a:srgbClr val="7030A0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665024"/>
                  </a:ext>
                </a:extLst>
              </a:tr>
            </a:tbl>
          </a:graphicData>
        </a:graphic>
      </p:graphicFrame>
      <p:graphicFrame>
        <p:nvGraphicFramePr>
          <p:cNvPr id="28" name="Tabella 27">
            <a:extLst>
              <a:ext uri="{FF2B5EF4-FFF2-40B4-BE49-F238E27FC236}">
                <a16:creationId xmlns:a16="http://schemas.microsoft.com/office/drawing/2014/main" id="{372EB56F-4552-AC70-1E82-5FFB116739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8814181"/>
              </p:ext>
            </p:extLst>
          </p:nvPr>
        </p:nvGraphicFramePr>
        <p:xfrm>
          <a:off x="2453035" y="5943161"/>
          <a:ext cx="7040288" cy="365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40018">
                  <a:extLst>
                    <a:ext uri="{9D8B030D-6E8A-4147-A177-3AD203B41FA5}">
                      <a16:colId xmlns:a16="http://schemas.microsoft.com/office/drawing/2014/main" val="2998922191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671690401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690267907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2289035053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3766702230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1880937077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2783328122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1641104479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1774485665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3752906495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1039728611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3543597039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569596632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2938663624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2410320779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1182966059"/>
                    </a:ext>
                  </a:extLst>
                </a:gridCol>
              </a:tblGrid>
              <a:tr h="240829"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0</a:t>
                      </a:r>
                    </a:p>
                  </a:txBody>
                  <a:tcPr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0</a:t>
                      </a:r>
                    </a:p>
                  </a:txBody>
                  <a:tcPr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0</a:t>
                      </a:r>
                    </a:p>
                  </a:txBody>
                  <a:tcPr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0</a:t>
                      </a:r>
                    </a:p>
                  </a:txBody>
                  <a:tcPr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>
                    <a:solidFill>
                      <a:srgbClr val="7030A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>
                    <a:solidFill>
                      <a:srgbClr val="7030A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>
                    <a:solidFill>
                      <a:srgbClr val="7030A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>
                    <a:solidFill>
                      <a:srgbClr val="7030A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>
                    <a:solidFill>
                      <a:srgbClr val="7030A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>
                    <a:solidFill>
                      <a:srgbClr val="7030A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0</a:t>
                      </a:r>
                    </a:p>
                  </a:txBody>
                  <a:tcPr>
                    <a:solidFill>
                      <a:srgbClr val="7030A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>
                    <a:solidFill>
                      <a:srgbClr val="7030A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0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0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0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0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665024"/>
                  </a:ext>
                </a:extLst>
              </a:tr>
            </a:tbl>
          </a:graphicData>
        </a:graphic>
      </p:graphicFrame>
      <p:cxnSp>
        <p:nvCxnSpPr>
          <p:cNvPr id="29" name="Connettore diritto 28">
            <a:extLst>
              <a:ext uri="{FF2B5EF4-FFF2-40B4-BE49-F238E27FC236}">
                <a16:creationId xmlns:a16="http://schemas.microsoft.com/office/drawing/2014/main" id="{AFDA00D2-F8E0-1AE5-C831-8C9FFB15F577}"/>
              </a:ext>
            </a:extLst>
          </p:cNvPr>
          <p:cNvCxnSpPr>
            <a:cxnSpLocks/>
          </p:cNvCxnSpPr>
          <p:nvPr/>
        </p:nvCxnSpPr>
        <p:spPr>
          <a:xfrm>
            <a:off x="7269148" y="1397883"/>
            <a:ext cx="0" cy="1220803"/>
          </a:xfrm>
          <a:prstGeom prst="line">
            <a:avLst/>
          </a:prstGeom>
          <a:ln w="38100">
            <a:solidFill>
              <a:srgbClr val="C0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CasellaDiTesto 29">
            <a:extLst>
              <a:ext uri="{FF2B5EF4-FFF2-40B4-BE49-F238E27FC236}">
                <a16:creationId xmlns:a16="http://schemas.microsoft.com/office/drawing/2014/main" id="{829639FC-DD66-0930-EE64-537FDD2C0AC0}"/>
              </a:ext>
            </a:extLst>
          </p:cNvPr>
          <p:cNvSpPr txBox="1"/>
          <p:nvPr/>
        </p:nvSpPr>
        <p:spPr>
          <a:xfrm>
            <a:off x="1812766" y="2069381"/>
            <a:ext cx="11798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Parent 2</a:t>
            </a:r>
          </a:p>
        </p:txBody>
      </p:sp>
      <p:sp>
        <p:nvSpPr>
          <p:cNvPr id="31" name="CasellaDiTesto 30">
            <a:extLst>
              <a:ext uri="{FF2B5EF4-FFF2-40B4-BE49-F238E27FC236}">
                <a16:creationId xmlns:a16="http://schemas.microsoft.com/office/drawing/2014/main" id="{F76DF60D-23D6-9E54-9E45-07DE3D66B865}"/>
              </a:ext>
            </a:extLst>
          </p:cNvPr>
          <p:cNvSpPr txBox="1"/>
          <p:nvPr/>
        </p:nvSpPr>
        <p:spPr>
          <a:xfrm>
            <a:off x="1812765" y="2824586"/>
            <a:ext cx="145472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Offspring</a:t>
            </a: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 1</a:t>
            </a:r>
          </a:p>
        </p:txBody>
      </p:sp>
      <p:sp>
        <p:nvSpPr>
          <p:cNvPr id="32" name="CasellaDiTesto 31">
            <a:extLst>
              <a:ext uri="{FF2B5EF4-FFF2-40B4-BE49-F238E27FC236}">
                <a16:creationId xmlns:a16="http://schemas.microsoft.com/office/drawing/2014/main" id="{6812BE35-82A0-7687-482F-3BB00CF36A22}"/>
              </a:ext>
            </a:extLst>
          </p:cNvPr>
          <p:cNvSpPr txBox="1"/>
          <p:nvPr/>
        </p:nvSpPr>
        <p:spPr>
          <a:xfrm>
            <a:off x="1812765" y="3340626"/>
            <a:ext cx="145472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Offspring</a:t>
            </a: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 2</a:t>
            </a:r>
          </a:p>
        </p:txBody>
      </p:sp>
      <p:pic>
        <p:nvPicPr>
          <p:cNvPr id="34" name="Immagine 33">
            <a:extLst>
              <a:ext uri="{FF2B5EF4-FFF2-40B4-BE49-F238E27FC236}">
                <a16:creationId xmlns:a16="http://schemas.microsoft.com/office/drawing/2014/main" id="{12C28DED-E276-52EB-00DE-88B4B3AD9A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6986" y="3338052"/>
            <a:ext cx="4895512" cy="384081"/>
          </a:xfrm>
          <a:prstGeom prst="rect">
            <a:avLst/>
          </a:prstGeom>
        </p:spPr>
      </p:pic>
      <p:pic>
        <p:nvPicPr>
          <p:cNvPr id="35" name="Immagine 34">
            <a:extLst>
              <a:ext uri="{FF2B5EF4-FFF2-40B4-BE49-F238E27FC236}">
                <a16:creationId xmlns:a16="http://schemas.microsoft.com/office/drawing/2014/main" id="{80F3FB5B-13EF-6DF1-25AA-CBBD63E3FE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9179" y="2782699"/>
            <a:ext cx="4883319" cy="384081"/>
          </a:xfrm>
          <a:prstGeom prst="rect">
            <a:avLst/>
          </a:prstGeom>
        </p:spPr>
      </p:pic>
      <p:cxnSp>
        <p:nvCxnSpPr>
          <p:cNvPr id="36" name="Connettore diritto 35">
            <a:extLst>
              <a:ext uri="{FF2B5EF4-FFF2-40B4-BE49-F238E27FC236}">
                <a16:creationId xmlns:a16="http://schemas.microsoft.com/office/drawing/2014/main" id="{9D90D66D-37EF-A387-134C-0EA20DF38DAD}"/>
              </a:ext>
            </a:extLst>
          </p:cNvPr>
          <p:cNvCxnSpPr>
            <a:cxnSpLocks/>
          </p:cNvCxnSpPr>
          <p:nvPr/>
        </p:nvCxnSpPr>
        <p:spPr>
          <a:xfrm>
            <a:off x="4719911" y="1406250"/>
            <a:ext cx="0" cy="1220803"/>
          </a:xfrm>
          <a:prstGeom prst="line">
            <a:avLst/>
          </a:prstGeom>
          <a:ln w="38100">
            <a:solidFill>
              <a:srgbClr val="C0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nettore diritto 37">
            <a:extLst>
              <a:ext uri="{FF2B5EF4-FFF2-40B4-BE49-F238E27FC236}">
                <a16:creationId xmlns:a16="http://schemas.microsoft.com/office/drawing/2014/main" id="{95364BA2-5B38-59A1-96F0-45007CC8B491}"/>
              </a:ext>
            </a:extLst>
          </p:cNvPr>
          <p:cNvCxnSpPr>
            <a:cxnSpLocks/>
          </p:cNvCxnSpPr>
          <p:nvPr/>
        </p:nvCxnSpPr>
        <p:spPr>
          <a:xfrm>
            <a:off x="4247263" y="5223567"/>
            <a:ext cx="0" cy="1220803"/>
          </a:xfrm>
          <a:prstGeom prst="line">
            <a:avLst/>
          </a:prstGeom>
          <a:ln w="38100">
            <a:solidFill>
              <a:srgbClr val="C0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ttore diritto 38">
            <a:extLst>
              <a:ext uri="{FF2B5EF4-FFF2-40B4-BE49-F238E27FC236}">
                <a16:creationId xmlns:a16="http://schemas.microsoft.com/office/drawing/2014/main" id="{C6AEC5DF-EC86-2091-3DAE-99E7D49811E2}"/>
              </a:ext>
            </a:extLst>
          </p:cNvPr>
          <p:cNvCxnSpPr>
            <a:cxnSpLocks/>
          </p:cNvCxnSpPr>
          <p:nvPr/>
        </p:nvCxnSpPr>
        <p:spPr>
          <a:xfrm>
            <a:off x="7735989" y="5223567"/>
            <a:ext cx="0" cy="1220803"/>
          </a:xfrm>
          <a:prstGeom prst="line">
            <a:avLst/>
          </a:prstGeom>
          <a:ln w="38100">
            <a:solidFill>
              <a:srgbClr val="C0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CasellaDiTesto 40">
            <a:extLst>
              <a:ext uri="{FF2B5EF4-FFF2-40B4-BE49-F238E27FC236}">
                <a16:creationId xmlns:a16="http://schemas.microsoft.com/office/drawing/2014/main" id="{2DF93DAF-501C-37F4-6B70-55024052B9F2}"/>
              </a:ext>
            </a:extLst>
          </p:cNvPr>
          <p:cNvSpPr txBox="1"/>
          <p:nvPr/>
        </p:nvSpPr>
        <p:spPr>
          <a:xfrm>
            <a:off x="786124" y="5348013"/>
            <a:ext cx="145472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Offspring</a:t>
            </a: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 1</a:t>
            </a:r>
          </a:p>
        </p:txBody>
      </p:sp>
      <p:sp>
        <p:nvSpPr>
          <p:cNvPr id="42" name="CasellaDiTesto 41">
            <a:extLst>
              <a:ext uri="{FF2B5EF4-FFF2-40B4-BE49-F238E27FC236}">
                <a16:creationId xmlns:a16="http://schemas.microsoft.com/office/drawing/2014/main" id="{7FA06A35-3F0B-9404-6B37-87CD1B653D05}"/>
              </a:ext>
            </a:extLst>
          </p:cNvPr>
          <p:cNvSpPr txBox="1"/>
          <p:nvPr/>
        </p:nvSpPr>
        <p:spPr>
          <a:xfrm>
            <a:off x="786124" y="5864053"/>
            <a:ext cx="145472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Offspring</a:t>
            </a: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 2</a:t>
            </a:r>
          </a:p>
        </p:txBody>
      </p:sp>
      <p:sp>
        <p:nvSpPr>
          <p:cNvPr id="43" name="CasellaDiTesto 42">
            <a:extLst>
              <a:ext uri="{FF2B5EF4-FFF2-40B4-BE49-F238E27FC236}">
                <a16:creationId xmlns:a16="http://schemas.microsoft.com/office/drawing/2014/main" id="{93F02540-F012-1EC0-155D-D2995E143CAC}"/>
              </a:ext>
            </a:extLst>
          </p:cNvPr>
          <p:cNvSpPr txBox="1"/>
          <p:nvPr/>
        </p:nvSpPr>
        <p:spPr>
          <a:xfrm>
            <a:off x="749971" y="4099328"/>
            <a:ext cx="11742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Parent 1</a:t>
            </a:r>
          </a:p>
        </p:txBody>
      </p:sp>
      <p:sp>
        <p:nvSpPr>
          <p:cNvPr id="44" name="CasellaDiTesto 43">
            <a:extLst>
              <a:ext uri="{FF2B5EF4-FFF2-40B4-BE49-F238E27FC236}">
                <a16:creationId xmlns:a16="http://schemas.microsoft.com/office/drawing/2014/main" id="{C4275E7E-3D5B-FD7F-1576-C374347A2B51}"/>
              </a:ext>
            </a:extLst>
          </p:cNvPr>
          <p:cNvSpPr txBox="1"/>
          <p:nvPr/>
        </p:nvSpPr>
        <p:spPr>
          <a:xfrm>
            <a:off x="749971" y="4592808"/>
            <a:ext cx="11798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Parent 2</a:t>
            </a:r>
          </a:p>
        </p:txBody>
      </p:sp>
      <p:graphicFrame>
        <p:nvGraphicFramePr>
          <p:cNvPr id="45" name="Tabella 44">
            <a:extLst>
              <a:ext uri="{FF2B5EF4-FFF2-40B4-BE49-F238E27FC236}">
                <a16:creationId xmlns:a16="http://schemas.microsoft.com/office/drawing/2014/main" id="{D167164B-663C-3673-96DA-82228F51D37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7922339"/>
              </p:ext>
            </p:extLst>
          </p:nvPr>
        </p:nvGraphicFramePr>
        <p:xfrm>
          <a:off x="2453035" y="4157807"/>
          <a:ext cx="7040288" cy="36933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40018">
                  <a:extLst>
                    <a:ext uri="{9D8B030D-6E8A-4147-A177-3AD203B41FA5}">
                      <a16:colId xmlns:a16="http://schemas.microsoft.com/office/drawing/2014/main" val="2998922191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671690401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690267907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2289035053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3766702230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1880937077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2783328122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1641104479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1774485665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3752906495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1039728611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3543597039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569596632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2938663624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2410320779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1182966059"/>
                    </a:ext>
                  </a:extLst>
                </a:gridCol>
              </a:tblGrid>
              <a:tr h="369332"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0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0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0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0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0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0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0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0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0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0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0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0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0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0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0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0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665024"/>
                  </a:ext>
                </a:extLst>
              </a:tr>
            </a:tbl>
          </a:graphicData>
        </a:graphic>
      </p:graphicFrame>
      <p:graphicFrame>
        <p:nvGraphicFramePr>
          <p:cNvPr id="46" name="Tabella 45">
            <a:extLst>
              <a:ext uri="{FF2B5EF4-FFF2-40B4-BE49-F238E27FC236}">
                <a16:creationId xmlns:a16="http://schemas.microsoft.com/office/drawing/2014/main" id="{F218C7C9-908D-7DE2-7521-4A18427D035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6701294"/>
              </p:ext>
            </p:extLst>
          </p:nvPr>
        </p:nvGraphicFramePr>
        <p:xfrm>
          <a:off x="2453035" y="4752925"/>
          <a:ext cx="7040288" cy="36933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40018">
                  <a:extLst>
                    <a:ext uri="{9D8B030D-6E8A-4147-A177-3AD203B41FA5}">
                      <a16:colId xmlns:a16="http://schemas.microsoft.com/office/drawing/2014/main" val="2998922191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671690401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690267907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2289035053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3766702230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1880937077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2783328122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1641104479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1774485665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3752906495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1039728611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3543597039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569596632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2938663624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2410320779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1182966059"/>
                    </a:ext>
                  </a:extLst>
                </a:gridCol>
              </a:tblGrid>
              <a:tr h="369332"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>
                    <a:solidFill>
                      <a:srgbClr val="7030A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>
                    <a:solidFill>
                      <a:srgbClr val="7030A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>
                    <a:solidFill>
                      <a:srgbClr val="7030A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>
                    <a:solidFill>
                      <a:srgbClr val="7030A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>
                    <a:solidFill>
                      <a:srgbClr val="7030A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>
                    <a:solidFill>
                      <a:srgbClr val="7030A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>
                    <a:solidFill>
                      <a:srgbClr val="7030A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>
                    <a:solidFill>
                      <a:srgbClr val="7030A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>
                    <a:solidFill>
                      <a:srgbClr val="7030A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>
                    <a:solidFill>
                      <a:srgbClr val="7030A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>
                    <a:solidFill>
                      <a:srgbClr val="7030A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>
                    <a:solidFill>
                      <a:srgbClr val="7030A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>
                    <a:solidFill>
                      <a:srgbClr val="7030A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>
                    <a:solidFill>
                      <a:srgbClr val="7030A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>
                    <a:solidFill>
                      <a:srgbClr val="7030A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>
                    <a:solidFill>
                      <a:srgbClr val="7030A0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665024"/>
                  </a:ext>
                </a:extLst>
              </a:tr>
            </a:tbl>
          </a:graphicData>
        </a:graphic>
      </p:graphicFrame>
      <p:cxnSp>
        <p:nvCxnSpPr>
          <p:cNvPr id="37" name="Connettore diritto 36">
            <a:extLst>
              <a:ext uri="{FF2B5EF4-FFF2-40B4-BE49-F238E27FC236}">
                <a16:creationId xmlns:a16="http://schemas.microsoft.com/office/drawing/2014/main" id="{09DEE719-6FD9-83FB-6187-42E1141D94AD}"/>
              </a:ext>
            </a:extLst>
          </p:cNvPr>
          <p:cNvCxnSpPr>
            <a:cxnSpLocks/>
          </p:cNvCxnSpPr>
          <p:nvPr/>
        </p:nvCxnSpPr>
        <p:spPr>
          <a:xfrm>
            <a:off x="7724754" y="3878051"/>
            <a:ext cx="0" cy="1220803"/>
          </a:xfrm>
          <a:prstGeom prst="line">
            <a:avLst/>
          </a:prstGeom>
          <a:ln w="38100">
            <a:solidFill>
              <a:srgbClr val="C0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ttore diritto 32">
            <a:extLst>
              <a:ext uri="{FF2B5EF4-FFF2-40B4-BE49-F238E27FC236}">
                <a16:creationId xmlns:a16="http://schemas.microsoft.com/office/drawing/2014/main" id="{A84BE2FD-7416-ED17-C0F4-0847A0BA1A05}"/>
              </a:ext>
            </a:extLst>
          </p:cNvPr>
          <p:cNvCxnSpPr>
            <a:cxnSpLocks/>
          </p:cNvCxnSpPr>
          <p:nvPr/>
        </p:nvCxnSpPr>
        <p:spPr>
          <a:xfrm>
            <a:off x="4247263" y="3878051"/>
            <a:ext cx="0" cy="1220803"/>
          </a:xfrm>
          <a:prstGeom prst="line">
            <a:avLst/>
          </a:prstGeom>
          <a:ln w="38100">
            <a:solidFill>
              <a:srgbClr val="C0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08252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7BBA14-AEE9-31A2-ADD9-FFE232B874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762D3F18-808C-206F-441E-917D4B52B31E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512373"/>
                </a:solidFill>
                <a:latin typeface="Bierstadt" panose="020B0004020202020204" pitchFamily="34" charset="0"/>
              </a:rPr>
              <a:t>N-Point Crossover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D3CB8098-912D-2F71-A445-E0605ED3DAB9}"/>
              </a:ext>
            </a:extLst>
          </p:cNvPr>
          <p:cNvSpPr/>
          <p:nvPr/>
        </p:nvSpPr>
        <p:spPr>
          <a:xfrm>
            <a:off x="0" y="3425237"/>
            <a:ext cx="165253" cy="3446411"/>
          </a:xfrm>
          <a:prstGeom prst="rect">
            <a:avLst/>
          </a:prstGeom>
          <a:solidFill>
            <a:srgbClr val="512373"/>
          </a:solidFill>
          <a:ln>
            <a:solidFill>
              <a:srgbClr val="51237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u="sng" dirty="0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6798487D-8C36-754A-F038-3C5CA166D2F5}"/>
              </a:ext>
            </a:extLst>
          </p:cNvPr>
          <p:cNvSpPr/>
          <p:nvPr/>
        </p:nvSpPr>
        <p:spPr>
          <a:xfrm>
            <a:off x="0" y="1"/>
            <a:ext cx="165253" cy="341158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4F45DAC6-ECF6-4456-2396-F4123C517793}"/>
              </a:ext>
            </a:extLst>
          </p:cNvPr>
          <p:cNvSpPr txBox="1"/>
          <p:nvPr/>
        </p:nvSpPr>
        <p:spPr>
          <a:xfrm>
            <a:off x="555914" y="624322"/>
            <a:ext cx="1155988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Generalizzazione del </a:t>
            </a:r>
            <a:r>
              <a:rPr lang="it-IT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two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-point.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Si selezionano </a:t>
            </a: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n punti di taglio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→ si alternano i segmenti tra i genitori.</a:t>
            </a:r>
          </a:p>
        </p:txBody>
      </p:sp>
      <p:sp>
        <p:nvSpPr>
          <p:cNvPr id="3" name="Rettangolo con angoli arrotondati 2">
            <a:extLst>
              <a:ext uri="{FF2B5EF4-FFF2-40B4-BE49-F238E27FC236}">
                <a16:creationId xmlns:a16="http://schemas.microsoft.com/office/drawing/2014/main" id="{13B5EF73-DC02-66BC-EFFC-AA77E2001FB0}"/>
              </a:ext>
            </a:extLst>
          </p:cNvPr>
          <p:cNvSpPr/>
          <p:nvPr/>
        </p:nvSpPr>
        <p:spPr>
          <a:xfrm>
            <a:off x="3579179" y="1562278"/>
            <a:ext cx="4888025" cy="384463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Rettangolo con angoli arrotondati 5">
            <a:extLst>
              <a:ext uri="{FF2B5EF4-FFF2-40B4-BE49-F238E27FC236}">
                <a16:creationId xmlns:a16="http://schemas.microsoft.com/office/drawing/2014/main" id="{7456444A-F889-A72D-D6B4-FAF7E6BCB6A0}"/>
              </a:ext>
            </a:extLst>
          </p:cNvPr>
          <p:cNvSpPr/>
          <p:nvPr/>
        </p:nvSpPr>
        <p:spPr>
          <a:xfrm>
            <a:off x="3579179" y="2099141"/>
            <a:ext cx="4888025" cy="384463"/>
          </a:xfrm>
          <a:prstGeom prst="roundRect">
            <a:avLst/>
          </a:prstGeom>
          <a:solidFill>
            <a:srgbClr val="51237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B89C1CC5-44B0-6352-E148-784B54FC2BDC}"/>
              </a:ext>
            </a:extLst>
          </p:cNvPr>
          <p:cNvSpPr txBox="1"/>
          <p:nvPr/>
        </p:nvSpPr>
        <p:spPr>
          <a:xfrm>
            <a:off x="1812765" y="1575901"/>
            <a:ext cx="156447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Parent 1</a:t>
            </a:r>
          </a:p>
        </p:txBody>
      </p:sp>
      <p:graphicFrame>
        <p:nvGraphicFramePr>
          <p:cNvPr id="9" name="Tabella 8">
            <a:extLst>
              <a:ext uri="{FF2B5EF4-FFF2-40B4-BE49-F238E27FC236}">
                <a16:creationId xmlns:a16="http://schemas.microsoft.com/office/drawing/2014/main" id="{C2C52907-9C56-EFB4-BBF6-6F9F6FEF51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7317541"/>
              </p:ext>
            </p:extLst>
          </p:nvPr>
        </p:nvGraphicFramePr>
        <p:xfrm>
          <a:off x="2453035" y="4073271"/>
          <a:ext cx="7040288" cy="36933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40018">
                  <a:extLst>
                    <a:ext uri="{9D8B030D-6E8A-4147-A177-3AD203B41FA5}">
                      <a16:colId xmlns:a16="http://schemas.microsoft.com/office/drawing/2014/main" val="2998922191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671690401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690267907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2289035053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3766702230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1880937077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2783328122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1641104479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1774485665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3752906495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1039728611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3543597039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569596632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2938663624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2410320779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1182966059"/>
                    </a:ext>
                  </a:extLst>
                </a:gridCol>
              </a:tblGrid>
              <a:tr h="369332"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0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0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0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0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0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0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0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0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0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0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0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0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0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0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0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0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665024"/>
                  </a:ext>
                </a:extLst>
              </a:tr>
            </a:tbl>
          </a:graphicData>
        </a:graphic>
      </p:graphicFrame>
      <p:graphicFrame>
        <p:nvGraphicFramePr>
          <p:cNvPr id="10" name="Tabella 9">
            <a:extLst>
              <a:ext uri="{FF2B5EF4-FFF2-40B4-BE49-F238E27FC236}">
                <a16:creationId xmlns:a16="http://schemas.microsoft.com/office/drawing/2014/main" id="{4990F299-3E80-21C8-EEFD-EB87F97D90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9587388"/>
              </p:ext>
            </p:extLst>
          </p:nvPr>
        </p:nvGraphicFramePr>
        <p:xfrm>
          <a:off x="2453035" y="4668389"/>
          <a:ext cx="7040288" cy="36933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40018">
                  <a:extLst>
                    <a:ext uri="{9D8B030D-6E8A-4147-A177-3AD203B41FA5}">
                      <a16:colId xmlns:a16="http://schemas.microsoft.com/office/drawing/2014/main" val="2998922191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671690401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690267907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2289035053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3766702230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1880937077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2783328122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1641104479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1774485665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3752906495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1039728611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3543597039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569596632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2938663624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2410320779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1182966059"/>
                    </a:ext>
                  </a:extLst>
                </a:gridCol>
              </a:tblGrid>
              <a:tr h="369332"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>
                    <a:solidFill>
                      <a:srgbClr val="7030A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>
                    <a:solidFill>
                      <a:srgbClr val="7030A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>
                    <a:solidFill>
                      <a:srgbClr val="7030A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>
                    <a:solidFill>
                      <a:srgbClr val="7030A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>
                    <a:solidFill>
                      <a:srgbClr val="7030A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>
                    <a:solidFill>
                      <a:srgbClr val="7030A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>
                    <a:solidFill>
                      <a:srgbClr val="7030A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>
                    <a:solidFill>
                      <a:srgbClr val="7030A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>
                    <a:solidFill>
                      <a:srgbClr val="7030A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>
                    <a:solidFill>
                      <a:srgbClr val="7030A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>
                    <a:solidFill>
                      <a:srgbClr val="7030A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>
                    <a:solidFill>
                      <a:srgbClr val="7030A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>
                    <a:solidFill>
                      <a:srgbClr val="7030A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>
                    <a:solidFill>
                      <a:srgbClr val="7030A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>
                    <a:solidFill>
                      <a:srgbClr val="7030A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>
                    <a:solidFill>
                      <a:srgbClr val="7030A0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665024"/>
                  </a:ext>
                </a:extLst>
              </a:tr>
            </a:tbl>
          </a:graphicData>
        </a:graphic>
      </p:graphicFrame>
      <p:graphicFrame>
        <p:nvGraphicFramePr>
          <p:cNvPr id="11" name="Tabella 10">
            <a:extLst>
              <a:ext uri="{FF2B5EF4-FFF2-40B4-BE49-F238E27FC236}">
                <a16:creationId xmlns:a16="http://schemas.microsoft.com/office/drawing/2014/main" id="{679D160D-B914-4D4C-201F-53C9A07D58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9770465"/>
              </p:ext>
            </p:extLst>
          </p:nvPr>
        </p:nvGraphicFramePr>
        <p:xfrm>
          <a:off x="2453035" y="5348043"/>
          <a:ext cx="7040288" cy="36933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40018">
                  <a:extLst>
                    <a:ext uri="{9D8B030D-6E8A-4147-A177-3AD203B41FA5}">
                      <a16:colId xmlns:a16="http://schemas.microsoft.com/office/drawing/2014/main" val="2998922191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671690401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690267907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2289035053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3766702230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1880937077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2783328122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1641104479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1774485665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3752906495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1039728611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3543597039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569596632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2938663624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2410320779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1182966059"/>
                    </a:ext>
                  </a:extLst>
                </a:gridCol>
              </a:tblGrid>
              <a:tr h="369332"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>
                    <a:solidFill>
                      <a:srgbClr val="7030A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>
                    <a:solidFill>
                      <a:srgbClr val="7030A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>
                    <a:solidFill>
                      <a:srgbClr val="7030A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0</a:t>
                      </a:r>
                    </a:p>
                  </a:txBody>
                  <a:tcPr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0</a:t>
                      </a:r>
                    </a:p>
                  </a:txBody>
                  <a:tcPr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>
                    <a:solidFill>
                      <a:srgbClr val="7030A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>
                    <a:solidFill>
                      <a:srgbClr val="7030A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>
                    <a:solidFill>
                      <a:srgbClr val="7030A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0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0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0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0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>
                    <a:solidFill>
                      <a:srgbClr val="7030A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>
                    <a:solidFill>
                      <a:srgbClr val="7030A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>
                    <a:solidFill>
                      <a:srgbClr val="7030A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>
                    <a:solidFill>
                      <a:srgbClr val="7030A0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665024"/>
                  </a:ext>
                </a:extLst>
              </a:tr>
            </a:tbl>
          </a:graphicData>
        </a:graphic>
      </p:graphicFrame>
      <p:graphicFrame>
        <p:nvGraphicFramePr>
          <p:cNvPr id="12" name="Tabella 11">
            <a:extLst>
              <a:ext uri="{FF2B5EF4-FFF2-40B4-BE49-F238E27FC236}">
                <a16:creationId xmlns:a16="http://schemas.microsoft.com/office/drawing/2014/main" id="{DE44876B-D3FD-4AE5-2BEC-386623D704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6155759"/>
              </p:ext>
            </p:extLst>
          </p:nvPr>
        </p:nvGraphicFramePr>
        <p:xfrm>
          <a:off x="2453035" y="5943161"/>
          <a:ext cx="7040288" cy="365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40018">
                  <a:extLst>
                    <a:ext uri="{9D8B030D-6E8A-4147-A177-3AD203B41FA5}">
                      <a16:colId xmlns:a16="http://schemas.microsoft.com/office/drawing/2014/main" val="2998922191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671690401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690267907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2289035053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3766702230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1880937077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2783328122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1641104479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1774485665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3752906495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1039728611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3543597039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569596632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2938663624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2410320779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1182966059"/>
                    </a:ext>
                  </a:extLst>
                </a:gridCol>
              </a:tblGrid>
              <a:tr h="240829"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0</a:t>
                      </a:r>
                    </a:p>
                  </a:txBody>
                  <a:tcPr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0</a:t>
                      </a:r>
                    </a:p>
                  </a:txBody>
                  <a:tcPr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0</a:t>
                      </a:r>
                    </a:p>
                  </a:txBody>
                  <a:tcPr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>
                    <a:solidFill>
                      <a:srgbClr val="7030A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>
                    <a:solidFill>
                      <a:srgbClr val="7030A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0</a:t>
                      </a:r>
                    </a:p>
                  </a:txBody>
                  <a:tcPr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0</a:t>
                      </a:r>
                    </a:p>
                  </a:txBody>
                  <a:tcPr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0</a:t>
                      </a:r>
                    </a:p>
                  </a:txBody>
                  <a:tcPr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>
                    <a:solidFill>
                      <a:srgbClr val="7030A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>
                    <a:solidFill>
                      <a:srgbClr val="7030A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>
                    <a:solidFill>
                      <a:srgbClr val="7030A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>
                    <a:solidFill>
                      <a:srgbClr val="7030A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0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0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0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0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665024"/>
                  </a:ext>
                </a:extLst>
              </a:tr>
            </a:tbl>
          </a:graphicData>
        </a:graphic>
      </p:graphicFrame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423170E7-3F2B-03C5-7821-57F9DBA1901A}"/>
              </a:ext>
            </a:extLst>
          </p:cNvPr>
          <p:cNvSpPr txBox="1"/>
          <p:nvPr/>
        </p:nvSpPr>
        <p:spPr>
          <a:xfrm>
            <a:off x="1812766" y="2069381"/>
            <a:ext cx="11798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Parent 2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E56E7201-7C15-F8D3-FE8A-FB2B0182EC80}"/>
              </a:ext>
            </a:extLst>
          </p:cNvPr>
          <p:cNvSpPr txBox="1"/>
          <p:nvPr/>
        </p:nvSpPr>
        <p:spPr>
          <a:xfrm>
            <a:off x="1812765" y="2824586"/>
            <a:ext cx="145472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Offspring</a:t>
            </a: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 1</a:t>
            </a: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D466C3D7-D800-5AA8-376A-E3E4CECDACAF}"/>
              </a:ext>
            </a:extLst>
          </p:cNvPr>
          <p:cNvSpPr txBox="1"/>
          <p:nvPr/>
        </p:nvSpPr>
        <p:spPr>
          <a:xfrm>
            <a:off x="1812765" y="3340626"/>
            <a:ext cx="145472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Offspring</a:t>
            </a: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 2</a:t>
            </a:r>
          </a:p>
        </p:txBody>
      </p:sp>
      <p:cxnSp>
        <p:nvCxnSpPr>
          <p:cNvPr id="17" name="Connettore diritto 16">
            <a:extLst>
              <a:ext uri="{FF2B5EF4-FFF2-40B4-BE49-F238E27FC236}">
                <a16:creationId xmlns:a16="http://schemas.microsoft.com/office/drawing/2014/main" id="{F9980A9A-19CE-B5ED-9956-C58CC745F28A}"/>
              </a:ext>
            </a:extLst>
          </p:cNvPr>
          <p:cNvCxnSpPr>
            <a:cxnSpLocks/>
          </p:cNvCxnSpPr>
          <p:nvPr/>
        </p:nvCxnSpPr>
        <p:spPr>
          <a:xfrm>
            <a:off x="3774028" y="3886170"/>
            <a:ext cx="0" cy="1220803"/>
          </a:xfrm>
          <a:prstGeom prst="line">
            <a:avLst/>
          </a:prstGeom>
          <a:ln w="38100">
            <a:solidFill>
              <a:srgbClr val="C0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ttore diritto 19">
            <a:extLst>
              <a:ext uri="{FF2B5EF4-FFF2-40B4-BE49-F238E27FC236}">
                <a16:creationId xmlns:a16="http://schemas.microsoft.com/office/drawing/2014/main" id="{C300E503-8606-3090-159A-BC7A3E174433}"/>
              </a:ext>
            </a:extLst>
          </p:cNvPr>
          <p:cNvCxnSpPr>
            <a:cxnSpLocks/>
          </p:cNvCxnSpPr>
          <p:nvPr/>
        </p:nvCxnSpPr>
        <p:spPr>
          <a:xfrm>
            <a:off x="4247263" y="1444663"/>
            <a:ext cx="0" cy="1220803"/>
          </a:xfrm>
          <a:prstGeom prst="line">
            <a:avLst/>
          </a:prstGeom>
          <a:ln w="38100">
            <a:solidFill>
              <a:srgbClr val="C0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ttore diritto 20">
            <a:extLst>
              <a:ext uri="{FF2B5EF4-FFF2-40B4-BE49-F238E27FC236}">
                <a16:creationId xmlns:a16="http://schemas.microsoft.com/office/drawing/2014/main" id="{A9DF8912-AC2F-83DE-AD66-F098F3B1780E}"/>
              </a:ext>
            </a:extLst>
          </p:cNvPr>
          <p:cNvCxnSpPr>
            <a:cxnSpLocks/>
          </p:cNvCxnSpPr>
          <p:nvPr/>
        </p:nvCxnSpPr>
        <p:spPr>
          <a:xfrm>
            <a:off x="7724754" y="3878051"/>
            <a:ext cx="0" cy="1220803"/>
          </a:xfrm>
          <a:prstGeom prst="line">
            <a:avLst/>
          </a:prstGeom>
          <a:ln w="38100">
            <a:solidFill>
              <a:srgbClr val="C0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ttore diritto 21">
            <a:extLst>
              <a:ext uri="{FF2B5EF4-FFF2-40B4-BE49-F238E27FC236}">
                <a16:creationId xmlns:a16="http://schemas.microsoft.com/office/drawing/2014/main" id="{61C72A13-3204-B331-D5AB-68BE06B94C8A}"/>
              </a:ext>
            </a:extLst>
          </p:cNvPr>
          <p:cNvCxnSpPr>
            <a:cxnSpLocks/>
          </p:cNvCxnSpPr>
          <p:nvPr/>
        </p:nvCxnSpPr>
        <p:spPr>
          <a:xfrm>
            <a:off x="3776156" y="5223567"/>
            <a:ext cx="0" cy="1220803"/>
          </a:xfrm>
          <a:prstGeom prst="line">
            <a:avLst/>
          </a:prstGeom>
          <a:ln w="38100">
            <a:solidFill>
              <a:srgbClr val="C0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ttore diritto 22">
            <a:extLst>
              <a:ext uri="{FF2B5EF4-FFF2-40B4-BE49-F238E27FC236}">
                <a16:creationId xmlns:a16="http://schemas.microsoft.com/office/drawing/2014/main" id="{81F6D9D5-6135-44DD-57C7-B2AA854BDE86}"/>
              </a:ext>
            </a:extLst>
          </p:cNvPr>
          <p:cNvCxnSpPr>
            <a:cxnSpLocks/>
          </p:cNvCxnSpPr>
          <p:nvPr/>
        </p:nvCxnSpPr>
        <p:spPr>
          <a:xfrm>
            <a:off x="7724754" y="5223566"/>
            <a:ext cx="0" cy="1220803"/>
          </a:xfrm>
          <a:prstGeom prst="line">
            <a:avLst/>
          </a:prstGeom>
          <a:ln w="38100">
            <a:solidFill>
              <a:srgbClr val="C0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ttore diritto 25">
            <a:extLst>
              <a:ext uri="{FF2B5EF4-FFF2-40B4-BE49-F238E27FC236}">
                <a16:creationId xmlns:a16="http://schemas.microsoft.com/office/drawing/2014/main" id="{5185272E-EE99-6D2B-75CA-D57DB00FE43A}"/>
              </a:ext>
            </a:extLst>
          </p:cNvPr>
          <p:cNvCxnSpPr>
            <a:cxnSpLocks/>
          </p:cNvCxnSpPr>
          <p:nvPr/>
        </p:nvCxnSpPr>
        <p:spPr>
          <a:xfrm>
            <a:off x="5750482" y="1458979"/>
            <a:ext cx="0" cy="1220803"/>
          </a:xfrm>
          <a:prstGeom prst="line">
            <a:avLst/>
          </a:prstGeom>
          <a:ln w="38100">
            <a:solidFill>
              <a:srgbClr val="C0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ttore diritto 26">
            <a:extLst>
              <a:ext uri="{FF2B5EF4-FFF2-40B4-BE49-F238E27FC236}">
                <a16:creationId xmlns:a16="http://schemas.microsoft.com/office/drawing/2014/main" id="{28698FD3-4344-4BD1-1F3C-F514F70B9022}"/>
              </a:ext>
            </a:extLst>
          </p:cNvPr>
          <p:cNvCxnSpPr>
            <a:cxnSpLocks/>
          </p:cNvCxnSpPr>
          <p:nvPr/>
        </p:nvCxnSpPr>
        <p:spPr>
          <a:xfrm>
            <a:off x="4671954" y="3886170"/>
            <a:ext cx="0" cy="1220803"/>
          </a:xfrm>
          <a:prstGeom prst="line">
            <a:avLst/>
          </a:prstGeom>
          <a:ln w="38100">
            <a:solidFill>
              <a:srgbClr val="C0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ttore diritto 27">
            <a:extLst>
              <a:ext uri="{FF2B5EF4-FFF2-40B4-BE49-F238E27FC236}">
                <a16:creationId xmlns:a16="http://schemas.microsoft.com/office/drawing/2014/main" id="{08835B7D-381A-B593-3956-31F10E6BBD1D}"/>
              </a:ext>
            </a:extLst>
          </p:cNvPr>
          <p:cNvCxnSpPr>
            <a:cxnSpLocks/>
          </p:cNvCxnSpPr>
          <p:nvPr/>
        </p:nvCxnSpPr>
        <p:spPr>
          <a:xfrm>
            <a:off x="4654144" y="5223567"/>
            <a:ext cx="0" cy="1220803"/>
          </a:xfrm>
          <a:prstGeom prst="line">
            <a:avLst/>
          </a:prstGeom>
          <a:ln w="38100">
            <a:solidFill>
              <a:srgbClr val="C0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ttore diritto 28">
            <a:extLst>
              <a:ext uri="{FF2B5EF4-FFF2-40B4-BE49-F238E27FC236}">
                <a16:creationId xmlns:a16="http://schemas.microsoft.com/office/drawing/2014/main" id="{F7A1CA4E-1DF3-10AC-D0CD-804918CA3160}"/>
              </a:ext>
            </a:extLst>
          </p:cNvPr>
          <p:cNvCxnSpPr>
            <a:cxnSpLocks/>
          </p:cNvCxnSpPr>
          <p:nvPr/>
        </p:nvCxnSpPr>
        <p:spPr>
          <a:xfrm>
            <a:off x="4784127" y="1431189"/>
            <a:ext cx="0" cy="1220803"/>
          </a:xfrm>
          <a:prstGeom prst="line">
            <a:avLst/>
          </a:prstGeom>
          <a:ln w="38100">
            <a:solidFill>
              <a:srgbClr val="C0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ttore diritto 30">
            <a:extLst>
              <a:ext uri="{FF2B5EF4-FFF2-40B4-BE49-F238E27FC236}">
                <a16:creationId xmlns:a16="http://schemas.microsoft.com/office/drawing/2014/main" id="{7E4C2202-2547-1111-F6E5-A741C87C7B9F}"/>
              </a:ext>
            </a:extLst>
          </p:cNvPr>
          <p:cNvCxnSpPr>
            <a:cxnSpLocks/>
          </p:cNvCxnSpPr>
          <p:nvPr/>
        </p:nvCxnSpPr>
        <p:spPr>
          <a:xfrm>
            <a:off x="7348813" y="1416791"/>
            <a:ext cx="0" cy="1220803"/>
          </a:xfrm>
          <a:prstGeom prst="line">
            <a:avLst/>
          </a:prstGeom>
          <a:ln w="38100">
            <a:solidFill>
              <a:srgbClr val="C0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ttore diritto 31">
            <a:extLst>
              <a:ext uri="{FF2B5EF4-FFF2-40B4-BE49-F238E27FC236}">
                <a16:creationId xmlns:a16="http://schemas.microsoft.com/office/drawing/2014/main" id="{7B9BBE94-1FA3-B19E-3941-D9BCF83F9819}"/>
              </a:ext>
            </a:extLst>
          </p:cNvPr>
          <p:cNvCxnSpPr>
            <a:cxnSpLocks/>
          </p:cNvCxnSpPr>
          <p:nvPr/>
        </p:nvCxnSpPr>
        <p:spPr>
          <a:xfrm>
            <a:off x="5965760" y="3908803"/>
            <a:ext cx="0" cy="1220803"/>
          </a:xfrm>
          <a:prstGeom prst="line">
            <a:avLst/>
          </a:prstGeom>
          <a:ln w="38100">
            <a:solidFill>
              <a:srgbClr val="C0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ttore diritto 32">
            <a:extLst>
              <a:ext uri="{FF2B5EF4-FFF2-40B4-BE49-F238E27FC236}">
                <a16:creationId xmlns:a16="http://schemas.microsoft.com/office/drawing/2014/main" id="{61B9EB8F-517E-F83E-AF9F-1B9922A59E77}"/>
              </a:ext>
            </a:extLst>
          </p:cNvPr>
          <p:cNvCxnSpPr>
            <a:cxnSpLocks/>
          </p:cNvCxnSpPr>
          <p:nvPr/>
        </p:nvCxnSpPr>
        <p:spPr>
          <a:xfrm>
            <a:off x="5973179" y="5249094"/>
            <a:ext cx="0" cy="1220803"/>
          </a:xfrm>
          <a:prstGeom prst="line">
            <a:avLst/>
          </a:prstGeom>
          <a:ln w="38100">
            <a:solidFill>
              <a:srgbClr val="C0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4" name="Immagine 33">
            <a:extLst>
              <a:ext uri="{FF2B5EF4-FFF2-40B4-BE49-F238E27FC236}">
                <a16:creationId xmlns:a16="http://schemas.microsoft.com/office/drawing/2014/main" id="{69C67892-63A7-50D2-6E0E-809960B1C3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9179" y="3353154"/>
            <a:ext cx="4895512" cy="384081"/>
          </a:xfrm>
          <a:prstGeom prst="rect">
            <a:avLst/>
          </a:prstGeom>
        </p:spPr>
      </p:pic>
      <p:pic>
        <p:nvPicPr>
          <p:cNvPr id="35" name="Immagine 34">
            <a:extLst>
              <a:ext uri="{FF2B5EF4-FFF2-40B4-BE49-F238E27FC236}">
                <a16:creationId xmlns:a16="http://schemas.microsoft.com/office/drawing/2014/main" id="{5E55FF28-1D84-3437-EBEE-9EBA0501EA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9179" y="2773853"/>
            <a:ext cx="4883319" cy="384081"/>
          </a:xfrm>
          <a:prstGeom prst="rect">
            <a:avLst/>
          </a:prstGeom>
        </p:spPr>
      </p:pic>
      <p:sp>
        <p:nvSpPr>
          <p:cNvPr id="36" name="CasellaDiTesto 35">
            <a:extLst>
              <a:ext uri="{FF2B5EF4-FFF2-40B4-BE49-F238E27FC236}">
                <a16:creationId xmlns:a16="http://schemas.microsoft.com/office/drawing/2014/main" id="{97D57A2A-7051-A1F8-1F16-EED8A43E0F47}"/>
              </a:ext>
            </a:extLst>
          </p:cNvPr>
          <p:cNvSpPr txBox="1"/>
          <p:nvPr/>
        </p:nvSpPr>
        <p:spPr>
          <a:xfrm>
            <a:off x="786124" y="5348013"/>
            <a:ext cx="145472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Offspring</a:t>
            </a: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 1</a:t>
            </a:r>
          </a:p>
        </p:txBody>
      </p:sp>
      <p:sp>
        <p:nvSpPr>
          <p:cNvPr id="37" name="CasellaDiTesto 36">
            <a:extLst>
              <a:ext uri="{FF2B5EF4-FFF2-40B4-BE49-F238E27FC236}">
                <a16:creationId xmlns:a16="http://schemas.microsoft.com/office/drawing/2014/main" id="{4320C788-BD3E-82B5-5BF6-26149D987E33}"/>
              </a:ext>
            </a:extLst>
          </p:cNvPr>
          <p:cNvSpPr txBox="1"/>
          <p:nvPr/>
        </p:nvSpPr>
        <p:spPr>
          <a:xfrm>
            <a:off x="786124" y="5864053"/>
            <a:ext cx="145472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Offspring</a:t>
            </a: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 2</a:t>
            </a:r>
          </a:p>
        </p:txBody>
      </p:sp>
      <p:sp>
        <p:nvSpPr>
          <p:cNvPr id="38" name="CasellaDiTesto 37">
            <a:extLst>
              <a:ext uri="{FF2B5EF4-FFF2-40B4-BE49-F238E27FC236}">
                <a16:creationId xmlns:a16="http://schemas.microsoft.com/office/drawing/2014/main" id="{E93FE2E5-7F06-16F2-6229-87FFA00BE6E1}"/>
              </a:ext>
            </a:extLst>
          </p:cNvPr>
          <p:cNvSpPr txBox="1"/>
          <p:nvPr/>
        </p:nvSpPr>
        <p:spPr>
          <a:xfrm>
            <a:off x="749971" y="4099328"/>
            <a:ext cx="11742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Parent 1</a:t>
            </a:r>
          </a:p>
        </p:txBody>
      </p:sp>
      <p:sp>
        <p:nvSpPr>
          <p:cNvPr id="39" name="CasellaDiTesto 38">
            <a:extLst>
              <a:ext uri="{FF2B5EF4-FFF2-40B4-BE49-F238E27FC236}">
                <a16:creationId xmlns:a16="http://schemas.microsoft.com/office/drawing/2014/main" id="{B57634C6-698A-AA05-5D67-9C8BD4F2E540}"/>
              </a:ext>
            </a:extLst>
          </p:cNvPr>
          <p:cNvSpPr txBox="1"/>
          <p:nvPr/>
        </p:nvSpPr>
        <p:spPr>
          <a:xfrm>
            <a:off x="749971" y="4592808"/>
            <a:ext cx="11798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Parent 2</a:t>
            </a:r>
          </a:p>
        </p:txBody>
      </p:sp>
    </p:spTree>
    <p:extLst>
      <p:ext uri="{BB962C8B-B14F-4D97-AF65-F5344CB8AC3E}">
        <p14:creationId xmlns:p14="http://schemas.microsoft.com/office/powerpoint/2010/main" val="16191421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30E466-85E2-C6C1-7EE5-FBBABDF918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67F6A8A6-37E2-E317-68C5-5F885A48A997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err="1">
                <a:solidFill>
                  <a:srgbClr val="512373"/>
                </a:solidFill>
                <a:latin typeface="Bierstadt" panose="020B0004020202020204" pitchFamily="34" charset="0"/>
              </a:rPr>
              <a:t>Uniform</a:t>
            </a:r>
            <a:r>
              <a:rPr lang="it-IT" b="1" dirty="0">
                <a:solidFill>
                  <a:srgbClr val="512373"/>
                </a:solidFill>
                <a:latin typeface="Bierstadt" panose="020B0004020202020204" pitchFamily="34" charset="0"/>
              </a:rPr>
              <a:t> Crossover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A72F86FB-9135-7BD0-ACAC-B74AD2AED1F9}"/>
              </a:ext>
            </a:extLst>
          </p:cNvPr>
          <p:cNvSpPr/>
          <p:nvPr/>
        </p:nvSpPr>
        <p:spPr>
          <a:xfrm>
            <a:off x="0" y="3425237"/>
            <a:ext cx="165253" cy="3446411"/>
          </a:xfrm>
          <a:prstGeom prst="rect">
            <a:avLst/>
          </a:prstGeom>
          <a:solidFill>
            <a:srgbClr val="512373"/>
          </a:solidFill>
          <a:ln>
            <a:solidFill>
              <a:srgbClr val="51237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u="sng" dirty="0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96067168-C945-20BA-BB32-FB4D176D4F96}"/>
              </a:ext>
            </a:extLst>
          </p:cNvPr>
          <p:cNvSpPr/>
          <p:nvPr/>
        </p:nvSpPr>
        <p:spPr>
          <a:xfrm>
            <a:off x="0" y="1"/>
            <a:ext cx="165253" cy="341158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4DD4BF6E-E750-0C5B-134E-7558A0BE31BD}"/>
              </a:ext>
            </a:extLst>
          </p:cNvPr>
          <p:cNvSpPr txBox="1"/>
          <p:nvPr/>
        </p:nvSpPr>
        <p:spPr>
          <a:xfrm>
            <a:off x="555914" y="624322"/>
            <a:ext cx="1155988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Ogni gene del figlio è scelto </a:t>
            </a: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casualmente da uno dei due genitori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Ogni genitore contribuisce equamente alla generazione dei figli</a:t>
            </a:r>
          </a:p>
        </p:txBody>
      </p:sp>
      <p:sp>
        <p:nvSpPr>
          <p:cNvPr id="3" name="Rettangolo con angoli arrotondati 2">
            <a:extLst>
              <a:ext uri="{FF2B5EF4-FFF2-40B4-BE49-F238E27FC236}">
                <a16:creationId xmlns:a16="http://schemas.microsoft.com/office/drawing/2014/main" id="{DD938C14-F2B3-73BE-340B-C0D3544CA789}"/>
              </a:ext>
            </a:extLst>
          </p:cNvPr>
          <p:cNvSpPr/>
          <p:nvPr/>
        </p:nvSpPr>
        <p:spPr>
          <a:xfrm>
            <a:off x="3579179" y="1562278"/>
            <a:ext cx="4888025" cy="384463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Rettangolo con angoli arrotondati 5">
            <a:extLst>
              <a:ext uri="{FF2B5EF4-FFF2-40B4-BE49-F238E27FC236}">
                <a16:creationId xmlns:a16="http://schemas.microsoft.com/office/drawing/2014/main" id="{3B65C3E5-570D-387B-494E-4E8477182479}"/>
              </a:ext>
            </a:extLst>
          </p:cNvPr>
          <p:cNvSpPr/>
          <p:nvPr/>
        </p:nvSpPr>
        <p:spPr>
          <a:xfrm>
            <a:off x="3579179" y="2099141"/>
            <a:ext cx="4888025" cy="384463"/>
          </a:xfrm>
          <a:prstGeom prst="roundRect">
            <a:avLst/>
          </a:prstGeom>
          <a:solidFill>
            <a:srgbClr val="51237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416A310A-6126-8FFC-42FE-4CD274A2C97D}"/>
              </a:ext>
            </a:extLst>
          </p:cNvPr>
          <p:cNvSpPr txBox="1"/>
          <p:nvPr/>
        </p:nvSpPr>
        <p:spPr>
          <a:xfrm>
            <a:off x="1812765" y="1575901"/>
            <a:ext cx="156447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Parent 1</a:t>
            </a:r>
          </a:p>
        </p:txBody>
      </p:sp>
      <p:graphicFrame>
        <p:nvGraphicFramePr>
          <p:cNvPr id="9" name="Tabella 8">
            <a:extLst>
              <a:ext uri="{FF2B5EF4-FFF2-40B4-BE49-F238E27FC236}">
                <a16:creationId xmlns:a16="http://schemas.microsoft.com/office/drawing/2014/main" id="{94EC2600-F2D5-A6BC-A89A-6991338440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1986611"/>
              </p:ext>
            </p:extLst>
          </p:nvPr>
        </p:nvGraphicFramePr>
        <p:xfrm>
          <a:off x="2660854" y="3060072"/>
          <a:ext cx="7040288" cy="36933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40018">
                  <a:extLst>
                    <a:ext uri="{9D8B030D-6E8A-4147-A177-3AD203B41FA5}">
                      <a16:colId xmlns:a16="http://schemas.microsoft.com/office/drawing/2014/main" val="2998922191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671690401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690267907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2289035053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3766702230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1880937077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2783328122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1641104479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1774485665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3752906495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1039728611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3543597039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569596632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2938663624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2410320779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1182966059"/>
                    </a:ext>
                  </a:extLst>
                </a:gridCol>
              </a:tblGrid>
              <a:tr h="369332"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0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0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0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0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0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0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0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0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0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0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0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0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0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0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0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0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665024"/>
                  </a:ext>
                </a:extLst>
              </a:tr>
            </a:tbl>
          </a:graphicData>
        </a:graphic>
      </p:graphicFrame>
      <p:graphicFrame>
        <p:nvGraphicFramePr>
          <p:cNvPr id="10" name="Tabella 9">
            <a:extLst>
              <a:ext uri="{FF2B5EF4-FFF2-40B4-BE49-F238E27FC236}">
                <a16:creationId xmlns:a16="http://schemas.microsoft.com/office/drawing/2014/main" id="{6A847E78-5125-36D3-3664-8F35C77AAF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5320735"/>
              </p:ext>
            </p:extLst>
          </p:nvPr>
        </p:nvGraphicFramePr>
        <p:xfrm>
          <a:off x="2660854" y="3655190"/>
          <a:ext cx="7040288" cy="36933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40018">
                  <a:extLst>
                    <a:ext uri="{9D8B030D-6E8A-4147-A177-3AD203B41FA5}">
                      <a16:colId xmlns:a16="http://schemas.microsoft.com/office/drawing/2014/main" val="2998922191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671690401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690267907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2289035053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3766702230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1880937077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2783328122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1641104479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1774485665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3752906495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1039728611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3543597039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569596632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2938663624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2410320779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1182966059"/>
                    </a:ext>
                  </a:extLst>
                </a:gridCol>
              </a:tblGrid>
              <a:tr h="369332"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>
                    <a:solidFill>
                      <a:srgbClr val="7030A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>
                    <a:solidFill>
                      <a:srgbClr val="7030A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>
                    <a:solidFill>
                      <a:srgbClr val="7030A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>
                    <a:solidFill>
                      <a:srgbClr val="7030A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>
                    <a:solidFill>
                      <a:srgbClr val="7030A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>
                    <a:solidFill>
                      <a:srgbClr val="7030A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>
                    <a:solidFill>
                      <a:srgbClr val="7030A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>
                    <a:solidFill>
                      <a:srgbClr val="7030A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>
                    <a:solidFill>
                      <a:srgbClr val="7030A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>
                    <a:solidFill>
                      <a:srgbClr val="7030A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>
                    <a:solidFill>
                      <a:srgbClr val="7030A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>
                    <a:solidFill>
                      <a:srgbClr val="7030A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>
                    <a:solidFill>
                      <a:srgbClr val="7030A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>
                    <a:solidFill>
                      <a:srgbClr val="7030A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>
                    <a:solidFill>
                      <a:srgbClr val="7030A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>
                    <a:solidFill>
                      <a:srgbClr val="7030A0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665024"/>
                  </a:ext>
                </a:extLst>
              </a:tr>
            </a:tbl>
          </a:graphicData>
        </a:graphic>
      </p:graphicFrame>
      <p:graphicFrame>
        <p:nvGraphicFramePr>
          <p:cNvPr id="11" name="Tabella 10">
            <a:extLst>
              <a:ext uri="{FF2B5EF4-FFF2-40B4-BE49-F238E27FC236}">
                <a16:creationId xmlns:a16="http://schemas.microsoft.com/office/drawing/2014/main" id="{325E104C-3825-477B-0E9E-AB091E4B30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5272781"/>
              </p:ext>
            </p:extLst>
          </p:nvPr>
        </p:nvGraphicFramePr>
        <p:xfrm>
          <a:off x="2660854" y="4334844"/>
          <a:ext cx="7040288" cy="36933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40018">
                  <a:extLst>
                    <a:ext uri="{9D8B030D-6E8A-4147-A177-3AD203B41FA5}">
                      <a16:colId xmlns:a16="http://schemas.microsoft.com/office/drawing/2014/main" val="2998922191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671690401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690267907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2289035053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3766702230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1880937077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2783328122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1641104479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1774485665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3752906495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1039728611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3543597039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569596632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2938663624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2410320779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1182966059"/>
                    </a:ext>
                  </a:extLst>
                </a:gridCol>
              </a:tblGrid>
              <a:tr h="369332"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>
                    <a:solidFill>
                      <a:srgbClr val="7030A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0</a:t>
                      </a:r>
                    </a:p>
                  </a:txBody>
                  <a:tcPr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>
                    <a:solidFill>
                      <a:srgbClr val="7030A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0</a:t>
                      </a:r>
                    </a:p>
                  </a:txBody>
                  <a:tcPr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>
                    <a:solidFill>
                      <a:srgbClr val="7030A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>
                    <a:solidFill>
                      <a:srgbClr val="7030A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>
                    <a:solidFill>
                      <a:srgbClr val="7030A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>
                    <a:solidFill>
                      <a:srgbClr val="7030A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0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0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0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0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>
                    <a:solidFill>
                      <a:srgbClr val="7030A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>
                    <a:solidFill>
                      <a:srgbClr val="7030A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0</a:t>
                      </a:r>
                    </a:p>
                  </a:txBody>
                  <a:tcPr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0</a:t>
                      </a:r>
                    </a:p>
                  </a:txBody>
                  <a:tcPr>
                    <a:solidFill>
                      <a:srgbClr val="F8CBA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665024"/>
                  </a:ext>
                </a:extLst>
              </a:tr>
            </a:tbl>
          </a:graphicData>
        </a:graphic>
      </p:graphicFrame>
      <p:graphicFrame>
        <p:nvGraphicFramePr>
          <p:cNvPr id="12" name="Tabella 11">
            <a:extLst>
              <a:ext uri="{FF2B5EF4-FFF2-40B4-BE49-F238E27FC236}">
                <a16:creationId xmlns:a16="http://schemas.microsoft.com/office/drawing/2014/main" id="{B6630C65-E2F8-F978-639C-35E23B149F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996818"/>
              </p:ext>
            </p:extLst>
          </p:nvPr>
        </p:nvGraphicFramePr>
        <p:xfrm>
          <a:off x="2660854" y="4929962"/>
          <a:ext cx="7040288" cy="365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40018">
                  <a:extLst>
                    <a:ext uri="{9D8B030D-6E8A-4147-A177-3AD203B41FA5}">
                      <a16:colId xmlns:a16="http://schemas.microsoft.com/office/drawing/2014/main" val="2998922191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671690401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690267907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2289035053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3766702230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1880937077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2783328122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1641104479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1774485665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3752906495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1039728611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3543597039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569596632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2938663624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2410320779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1182966059"/>
                    </a:ext>
                  </a:extLst>
                </a:gridCol>
              </a:tblGrid>
              <a:tr h="240829"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0</a:t>
                      </a:r>
                    </a:p>
                  </a:txBody>
                  <a:tcPr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>
                    <a:solidFill>
                      <a:srgbClr val="7030A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0</a:t>
                      </a:r>
                    </a:p>
                  </a:txBody>
                  <a:tcPr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>
                    <a:solidFill>
                      <a:srgbClr val="7030A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0</a:t>
                      </a:r>
                    </a:p>
                  </a:txBody>
                  <a:tcPr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0</a:t>
                      </a:r>
                    </a:p>
                  </a:txBody>
                  <a:tcPr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0</a:t>
                      </a:r>
                    </a:p>
                  </a:txBody>
                  <a:tcPr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0</a:t>
                      </a:r>
                    </a:p>
                  </a:txBody>
                  <a:tcPr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>
                    <a:solidFill>
                      <a:srgbClr val="7030A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>
                    <a:solidFill>
                      <a:srgbClr val="7030A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>
                    <a:solidFill>
                      <a:srgbClr val="7030A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>
                    <a:solidFill>
                      <a:srgbClr val="7030A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0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0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>
                    <a:solidFill>
                      <a:srgbClr val="7030A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>
                    <a:solidFill>
                      <a:srgbClr val="7030A0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665024"/>
                  </a:ext>
                </a:extLst>
              </a:tr>
            </a:tbl>
          </a:graphicData>
        </a:graphic>
      </p:graphicFrame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9E05612F-F4F5-4FF0-5BDD-61052B5E0C24}"/>
              </a:ext>
            </a:extLst>
          </p:cNvPr>
          <p:cNvSpPr txBox="1"/>
          <p:nvPr/>
        </p:nvSpPr>
        <p:spPr>
          <a:xfrm>
            <a:off x="1812766" y="2069381"/>
            <a:ext cx="11798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Parent 2</a:t>
            </a:r>
          </a:p>
        </p:txBody>
      </p:sp>
      <p:sp>
        <p:nvSpPr>
          <p:cNvPr id="36" name="CasellaDiTesto 35">
            <a:extLst>
              <a:ext uri="{FF2B5EF4-FFF2-40B4-BE49-F238E27FC236}">
                <a16:creationId xmlns:a16="http://schemas.microsoft.com/office/drawing/2014/main" id="{164529AA-07BB-8D91-ADB8-D3BC620DA083}"/>
              </a:ext>
            </a:extLst>
          </p:cNvPr>
          <p:cNvSpPr txBox="1"/>
          <p:nvPr/>
        </p:nvSpPr>
        <p:spPr>
          <a:xfrm>
            <a:off x="993943" y="4334814"/>
            <a:ext cx="145472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Offspring</a:t>
            </a: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 1</a:t>
            </a:r>
          </a:p>
        </p:txBody>
      </p:sp>
      <p:sp>
        <p:nvSpPr>
          <p:cNvPr id="37" name="CasellaDiTesto 36">
            <a:extLst>
              <a:ext uri="{FF2B5EF4-FFF2-40B4-BE49-F238E27FC236}">
                <a16:creationId xmlns:a16="http://schemas.microsoft.com/office/drawing/2014/main" id="{4D6F8D76-14D7-2E72-1679-F8CE894D0472}"/>
              </a:ext>
            </a:extLst>
          </p:cNvPr>
          <p:cNvSpPr txBox="1"/>
          <p:nvPr/>
        </p:nvSpPr>
        <p:spPr>
          <a:xfrm>
            <a:off x="993943" y="4850854"/>
            <a:ext cx="145472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Offspring</a:t>
            </a: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 2</a:t>
            </a:r>
          </a:p>
        </p:txBody>
      </p:sp>
      <p:sp>
        <p:nvSpPr>
          <p:cNvPr id="38" name="CasellaDiTesto 37">
            <a:extLst>
              <a:ext uri="{FF2B5EF4-FFF2-40B4-BE49-F238E27FC236}">
                <a16:creationId xmlns:a16="http://schemas.microsoft.com/office/drawing/2014/main" id="{DB1A37F5-41A9-DF18-0874-5A278ED4628D}"/>
              </a:ext>
            </a:extLst>
          </p:cNvPr>
          <p:cNvSpPr txBox="1"/>
          <p:nvPr/>
        </p:nvSpPr>
        <p:spPr>
          <a:xfrm>
            <a:off x="957790" y="3086129"/>
            <a:ext cx="11742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Parent 1</a:t>
            </a:r>
          </a:p>
        </p:txBody>
      </p:sp>
      <p:sp>
        <p:nvSpPr>
          <p:cNvPr id="39" name="CasellaDiTesto 38">
            <a:extLst>
              <a:ext uri="{FF2B5EF4-FFF2-40B4-BE49-F238E27FC236}">
                <a16:creationId xmlns:a16="http://schemas.microsoft.com/office/drawing/2014/main" id="{0F1F8244-8872-0A99-288A-E53D65D78032}"/>
              </a:ext>
            </a:extLst>
          </p:cNvPr>
          <p:cNvSpPr txBox="1"/>
          <p:nvPr/>
        </p:nvSpPr>
        <p:spPr>
          <a:xfrm>
            <a:off x="957790" y="3579609"/>
            <a:ext cx="11798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Parent 2</a:t>
            </a:r>
          </a:p>
        </p:txBody>
      </p:sp>
    </p:spTree>
    <p:extLst>
      <p:ext uri="{BB962C8B-B14F-4D97-AF65-F5344CB8AC3E}">
        <p14:creationId xmlns:p14="http://schemas.microsoft.com/office/powerpoint/2010/main" val="8772330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91BC65-F2DE-3545-AC0C-7005697D98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C4203D0F-38FC-CA34-E339-0EBB171920A5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512373"/>
                </a:solidFill>
                <a:latin typeface="Bierstadt" panose="020B0004020202020204" pitchFamily="34" charset="0"/>
              </a:rPr>
              <a:t>Crossover per permutazioni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94DCDBFB-B37A-DAB2-EA9B-C83B511ABCCE}"/>
              </a:ext>
            </a:extLst>
          </p:cNvPr>
          <p:cNvSpPr/>
          <p:nvPr/>
        </p:nvSpPr>
        <p:spPr>
          <a:xfrm>
            <a:off x="0" y="3425237"/>
            <a:ext cx="165253" cy="3446411"/>
          </a:xfrm>
          <a:prstGeom prst="rect">
            <a:avLst/>
          </a:prstGeom>
          <a:solidFill>
            <a:srgbClr val="512373"/>
          </a:solidFill>
          <a:ln>
            <a:solidFill>
              <a:srgbClr val="51237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u="sng" dirty="0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D11C089E-4DB3-4D95-B550-FBB2CE5E4F6A}"/>
              </a:ext>
            </a:extLst>
          </p:cNvPr>
          <p:cNvSpPr/>
          <p:nvPr/>
        </p:nvSpPr>
        <p:spPr>
          <a:xfrm>
            <a:off x="0" y="1"/>
            <a:ext cx="165253" cy="341158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3070F702-4B9D-0177-CBA9-85DD7D6A996A}"/>
              </a:ext>
            </a:extLst>
          </p:cNvPr>
          <p:cNvSpPr txBox="1"/>
          <p:nvPr/>
        </p:nvSpPr>
        <p:spPr>
          <a:xfrm>
            <a:off x="524741" y="690132"/>
            <a:ext cx="1144558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I </a:t>
            </a: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crossover classici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(1-point, 2-point, n-point, </a:t>
            </a:r>
            <a:r>
              <a:rPr lang="it-IT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uniform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) sono pensati per </a:t>
            </a: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rappresentazioni binarie o vettoriali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, in cui i geni possono </a:t>
            </a: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ripetersi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liberamente.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Nei problemi di </a:t>
            </a: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permutazione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(come il </a:t>
            </a: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TSP) 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ogni elemento deve comparire </a:t>
            </a: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una sola volta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→ la soluzione deve essere una </a:t>
            </a: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permutazione valida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.</a:t>
            </a: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F9B060EF-8324-4544-4D3E-901F6D4CB712}"/>
              </a:ext>
            </a:extLst>
          </p:cNvPr>
          <p:cNvSpPr txBox="1"/>
          <p:nvPr/>
        </p:nvSpPr>
        <p:spPr>
          <a:xfrm>
            <a:off x="6746032" y="3674036"/>
            <a:ext cx="415403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❌ non sono permutazioni valide!</a:t>
            </a:r>
          </a:p>
        </p:txBody>
      </p:sp>
      <p:graphicFrame>
        <p:nvGraphicFramePr>
          <p:cNvPr id="18" name="Tabella 17">
            <a:extLst>
              <a:ext uri="{FF2B5EF4-FFF2-40B4-BE49-F238E27FC236}">
                <a16:creationId xmlns:a16="http://schemas.microsoft.com/office/drawing/2014/main" id="{78732A48-FC8B-7206-17F9-27BCC350CA1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7337830"/>
              </p:ext>
            </p:extLst>
          </p:nvPr>
        </p:nvGraphicFramePr>
        <p:xfrm>
          <a:off x="2683473" y="2631805"/>
          <a:ext cx="2200090" cy="36933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40018">
                  <a:extLst>
                    <a:ext uri="{9D8B030D-6E8A-4147-A177-3AD203B41FA5}">
                      <a16:colId xmlns:a16="http://schemas.microsoft.com/office/drawing/2014/main" val="2998922191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671690401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690267907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2289035053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3766702230"/>
                    </a:ext>
                  </a:extLst>
                </a:gridCol>
              </a:tblGrid>
              <a:tr h="369332"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A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B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C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D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E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665024"/>
                  </a:ext>
                </a:extLst>
              </a:tr>
            </a:tbl>
          </a:graphicData>
        </a:graphic>
      </p:graphicFrame>
      <p:graphicFrame>
        <p:nvGraphicFramePr>
          <p:cNvPr id="19" name="Tabella 18">
            <a:extLst>
              <a:ext uri="{FF2B5EF4-FFF2-40B4-BE49-F238E27FC236}">
                <a16:creationId xmlns:a16="http://schemas.microsoft.com/office/drawing/2014/main" id="{925A7CE2-C612-9B22-2328-E3C0526AE9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0722467"/>
              </p:ext>
            </p:extLst>
          </p:nvPr>
        </p:nvGraphicFramePr>
        <p:xfrm>
          <a:off x="2683473" y="3226923"/>
          <a:ext cx="2200090" cy="36933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40018">
                  <a:extLst>
                    <a:ext uri="{9D8B030D-6E8A-4147-A177-3AD203B41FA5}">
                      <a16:colId xmlns:a16="http://schemas.microsoft.com/office/drawing/2014/main" val="2998922191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671690401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690267907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2289035053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3766702230"/>
                    </a:ext>
                  </a:extLst>
                </a:gridCol>
              </a:tblGrid>
              <a:tr h="369332"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C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D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E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A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B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665024"/>
                  </a:ext>
                </a:extLst>
              </a:tr>
            </a:tbl>
          </a:graphicData>
        </a:graphic>
      </p:graphicFrame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B6D01AE2-7201-865F-FF7D-3B1810597B4F}"/>
              </a:ext>
            </a:extLst>
          </p:cNvPr>
          <p:cNvSpPr txBox="1"/>
          <p:nvPr/>
        </p:nvSpPr>
        <p:spPr>
          <a:xfrm>
            <a:off x="980409" y="2657862"/>
            <a:ext cx="11742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Parent 1</a:t>
            </a:r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8BC088AF-3941-31FC-0417-CE7EBBC77E92}"/>
              </a:ext>
            </a:extLst>
          </p:cNvPr>
          <p:cNvSpPr txBox="1"/>
          <p:nvPr/>
        </p:nvSpPr>
        <p:spPr>
          <a:xfrm>
            <a:off x="980409" y="3151342"/>
            <a:ext cx="11798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Parent 2</a:t>
            </a:r>
          </a:p>
        </p:txBody>
      </p:sp>
      <p:cxnSp>
        <p:nvCxnSpPr>
          <p:cNvPr id="22" name="Connettore diritto 21">
            <a:extLst>
              <a:ext uri="{FF2B5EF4-FFF2-40B4-BE49-F238E27FC236}">
                <a16:creationId xmlns:a16="http://schemas.microsoft.com/office/drawing/2014/main" id="{D1766243-BEE7-7EFD-BDCB-8AEDF4EB39A5}"/>
              </a:ext>
            </a:extLst>
          </p:cNvPr>
          <p:cNvCxnSpPr>
            <a:cxnSpLocks/>
          </p:cNvCxnSpPr>
          <p:nvPr/>
        </p:nvCxnSpPr>
        <p:spPr>
          <a:xfrm>
            <a:off x="3558595" y="2523125"/>
            <a:ext cx="0" cy="1220803"/>
          </a:xfrm>
          <a:prstGeom prst="line">
            <a:avLst/>
          </a:prstGeom>
          <a:ln w="38100">
            <a:solidFill>
              <a:srgbClr val="C0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3" name="Tabella 22">
            <a:extLst>
              <a:ext uri="{FF2B5EF4-FFF2-40B4-BE49-F238E27FC236}">
                <a16:creationId xmlns:a16="http://schemas.microsoft.com/office/drawing/2014/main" id="{59EC6C29-D226-9FBF-1C5A-1F03796FB8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7612294"/>
              </p:ext>
            </p:extLst>
          </p:nvPr>
        </p:nvGraphicFramePr>
        <p:xfrm>
          <a:off x="8386889" y="2590768"/>
          <a:ext cx="2200090" cy="36933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40018">
                  <a:extLst>
                    <a:ext uri="{9D8B030D-6E8A-4147-A177-3AD203B41FA5}">
                      <a16:colId xmlns:a16="http://schemas.microsoft.com/office/drawing/2014/main" val="2998922191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671690401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690267907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2289035053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3766702230"/>
                    </a:ext>
                  </a:extLst>
                </a:gridCol>
              </a:tblGrid>
              <a:tr h="369332"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A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B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E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A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B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665024"/>
                  </a:ext>
                </a:extLst>
              </a:tr>
            </a:tbl>
          </a:graphicData>
        </a:graphic>
      </p:graphicFrame>
      <p:graphicFrame>
        <p:nvGraphicFramePr>
          <p:cNvPr id="24" name="Tabella 23">
            <a:extLst>
              <a:ext uri="{FF2B5EF4-FFF2-40B4-BE49-F238E27FC236}">
                <a16:creationId xmlns:a16="http://schemas.microsoft.com/office/drawing/2014/main" id="{559286F6-6BC6-891B-7B23-FB11628A93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9967174"/>
              </p:ext>
            </p:extLst>
          </p:nvPr>
        </p:nvGraphicFramePr>
        <p:xfrm>
          <a:off x="8386889" y="3185886"/>
          <a:ext cx="2200090" cy="36933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40018">
                  <a:extLst>
                    <a:ext uri="{9D8B030D-6E8A-4147-A177-3AD203B41FA5}">
                      <a16:colId xmlns:a16="http://schemas.microsoft.com/office/drawing/2014/main" val="2998922191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671690401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690267907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2289035053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3766702230"/>
                    </a:ext>
                  </a:extLst>
                </a:gridCol>
              </a:tblGrid>
              <a:tr h="369332"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C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D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C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D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E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665024"/>
                  </a:ext>
                </a:extLst>
              </a:tr>
            </a:tbl>
          </a:graphicData>
        </a:graphic>
      </p:graphicFrame>
      <p:sp>
        <p:nvSpPr>
          <p:cNvPr id="25" name="CasellaDiTesto 24">
            <a:extLst>
              <a:ext uri="{FF2B5EF4-FFF2-40B4-BE49-F238E27FC236}">
                <a16:creationId xmlns:a16="http://schemas.microsoft.com/office/drawing/2014/main" id="{AA0ADF8A-1ED8-DBFB-51DD-276951771DE8}"/>
              </a:ext>
            </a:extLst>
          </p:cNvPr>
          <p:cNvSpPr txBox="1"/>
          <p:nvPr/>
        </p:nvSpPr>
        <p:spPr>
          <a:xfrm>
            <a:off x="6509778" y="2596896"/>
            <a:ext cx="15223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Offspring</a:t>
            </a: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1</a:t>
            </a:r>
          </a:p>
        </p:txBody>
      </p:sp>
      <p:cxnSp>
        <p:nvCxnSpPr>
          <p:cNvPr id="27" name="Connettore diritto 26">
            <a:extLst>
              <a:ext uri="{FF2B5EF4-FFF2-40B4-BE49-F238E27FC236}">
                <a16:creationId xmlns:a16="http://schemas.microsoft.com/office/drawing/2014/main" id="{418E4D39-7D78-8453-A228-ED573199766C}"/>
              </a:ext>
            </a:extLst>
          </p:cNvPr>
          <p:cNvCxnSpPr>
            <a:cxnSpLocks/>
          </p:cNvCxnSpPr>
          <p:nvPr/>
        </p:nvCxnSpPr>
        <p:spPr>
          <a:xfrm>
            <a:off x="9262011" y="2482088"/>
            <a:ext cx="0" cy="1220803"/>
          </a:xfrm>
          <a:prstGeom prst="line">
            <a:avLst/>
          </a:prstGeom>
          <a:ln w="38100">
            <a:solidFill>
              <a:srgbClr val="C0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CasellaDiTesto 27">
            <a:extLst>
              <a:ext uri="{FF2B5EF4-FFF2-40B4-BE49-F238E27FC236}">
                <a16:creationId xmlns:a16="http://schemas.microsoft.com/office/drawing/2014/main" id="{C56C037D-8F47-681E-C09E-7914C3C859D2}"/>
              </a:ext>
            </a:extLst>
          </p:cNvPr>
          <p:cNvSpPr txBox="1"/>
          <p:nvPr/>
        </p:nvSpPr>
        <p:spPr>
          <a:xfrm>
            <a:off x="6540895" y="3163264"/>
            <a:ext cx="15223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Offspring</a:t>
            </a: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2</a:t>
            </a:r>
          </a:p>
        </p:txBody>
      </p:sp>
      <p:sp>
        <p:nvSpPr>
          <p:cNvPr id="30" name="CasellaDiTesto 29">
            <a:extLst>
              <a:ext uri="{FF2B5EF4-FFF2-40B4-BE49-F238E27FC236}">
                <a16:creationId xmlns:a16="http://schemas.microsoft.com/office/drawing/2014/main" id="{5E4E091B-9FBF-488A-4F73-D0B307815CE7}"/>
              </a:ext>
            </a:extLst>
          </p:cNvPr>
          <p:cNvSpPr txBox="1"/>
          <p:nvPr/>
        </p:nvSpPr>
        <p:spPr>
          <a:xfrm>
            <a:off x="683590" y="4690540"/>
            <a:ext cx="10824819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Per evitare la generazione di soluzioni </a:t>
            </a: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non ammissibili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, sono stati sviluppati </a:t>
            </a: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operatori di crossover specifici per permutazioni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, che: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mantengono l’unicità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degli elementi;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preservano l’ordine relativo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o le </a:t>
            </a: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posizioni assolute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dei geni;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trasmettono correttamente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le caratteristiche dei genitori.</a:t>
            </a:r>
          </a:p>
        </p:txBody>
      </p:sp>
    </p:spTree>
    <p:extLst>
      <p:ext uri="{BB962C8B-B14F-4D97-AF65-F5344CB8AC3E}">
        <p14:creationId xmlns:p14="http://schemas.microsoft.com/office/powerpoint/2010/main" val="354004731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20909</TotalTime>
  <Words>2184</Words>
  <Application>Microsoft Office PowerPoint</Application>
  <PresentationFormat>Widescreen</PresentationFormat>
  <Paragraphs>479</Paragraphs>
  <Slides>20</Slides>
  <Notes>20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20</vt:i4>
      </vt:variant>
    </vt:vector>
  </HeadingPairs>
  <TitlesOfParts>
    <vt:vector size="26" baseType="lpstr">
      <vt:lpstr>Aptos</vt:lpstr>
      <vt:lpstr>Aptos Display</vt:lpstr>
      <vt:lpstr>Arial</vt:lpstr>
      <vt:lpstr>Bierstadt</vt:lpstr>
      <vt:lpstr>Cambria Math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Carolina Crespi</dc:creator>
  <cp:lastModifiedBy>Carolina Crespi</cp:lastModifiedBy>
  <cp:revision>118</cp:revision>
  <dcterms:created xsi:type="dcterms:W3CDTF">2025-04-08T11:45:57Z</dcterms:created>
  <dcterms:modified xsi:type="dcterms:W3CDTF">2025-11-11T14:04:09Z</dcterms:modified>
</cp:coreProperties>
</file>